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41" r:id="rId4"/>
    <p:sldId id="547" r:id="rId5"/>
    <p:sldId id="272" r:id="rId6"/>
    <p:sldId id="320" r:id="rId7"/>
    <p:sldId id="395" r:id="rId8"/>
    <p:sldId id="560" r:id="rId9"/>
    <p:sldId id="396" r:id="rId10"/>
    <p:sldId id="270" r:id="rId11"/>
    <p:sldId id="265" r:id="rId12"/>
    <p:sldId id="271" r:id="rId13"/>
    <p:sldId id="342" r:id="rId14"/>
    <p:sldId id="389" r:id="rId15"/>
    <p:sldId id="334" r:id="rId16"/>
    <p:sldId id="336" r:id="rId17"/>
    <p:sldId id="285" r:id="rId18"/>
    <p:sldId id="548" r:id="rId19"/>
    <p:sldId id="554" r:id="rId20"/>
    <p:sldId id="381" r:id="rId21"/>
    <p:sldId id="549" r:id="rId22"/>
    <p:sldId id="337" r:id="rId23"/>
    <p:sldId id="550" r:id="rId24"/>
    <p:sldId id="551" r:id="rId25"/>
    <p:sldId id="393" r:id="rId26"/>
    <p:sldId id="339" r:id="rId27"/>
    <p:sldId id="287" r:id="rId28"/>
    <p:sldId id="346" r:id="rId29"/>
    <p:sldId id="288" r:id="rId30"/>
    <p:sldId id="292" r:id="rId31"/>
    <p:sldId id="388" r:id="rId32"/>
    <p:sldId id="350" r:id="rId33"/>
    <p:sldId id="351" r:id="rId34"/>
    <p:sldId id="345" r:id="rId35"/>
    <p:sldId id="552" r:id="rId36"/>
    <p:sldId id="344" r:id="rId37"/>
    <p:sldId id="347" r:id="rId38"/>
    <p:sldId id="553" r:id="rId39"/>
    <p:sldId id="348" r:id="rId40"/>
    <p:sldId id="349" r:id="rId41"/>
    <p:sldId id="559" r:id="rId42"/>
    <p:sldId id="259" r:id="rId43"/>
    <p:sldId id="561" r:id="rId44"/>
    <p:sldId id="293" r:id="rId45"/>
    <p:sldId id="300" r:id="rId46"/>
    <p:sldId id="301" r:id="rId47"/>
    <p:sldId id="314" r:id="rId48"/>
    <p:sldId id="562" r:id="rId49"/>
    <p:sldId id="319" r:id="rId50"/>
    <p:sldId id="258" r:id="rId5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3009" autoAdjust="0"/>
  </p:normalViewPr>
  <p:slideViewPr>
    <p:cSldViewPr>
      <p:cViewPr varScale="1">
        <p:scale>
          <a:sx n="43" d="100"/>
          <a:sy n="43" d="100"/>
        </p:scale>
        <p:origin x="740" y="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5404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B678E-138A-4619-928D-899516F3B14C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8C23D-160A-4370-939F-27C52A0F54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62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Quanto mais grave, mais caro.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4187-AC9D-7748-B767-83C1C4A4E57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0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agencia.fapesp.br</a:t>
            </a:r>
            <a:r>
              <a:rPr lang="pt-BR"/>
              <a:t>/com-taxa-de-letalidade-de-557-sepse-e-a-doenca-que-mais-mata-em-utis/26621/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4187-AC9D-7748-B767-83C1C4A4E57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8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8C23D-160A-4370-939F-27C52A0F540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68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0585A96-B99D-44E1-A6C9-24F7057EC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2" y="1350002"/>
            <a:ext cx="8479632" cy="7587000"/>
          </a:xfrm>
        </p:spPr>
        <p:txBody>
          <a:bodyPr>
            <a:normAutofit/>
          </a:bodyPr>
          <a:lstStyle>
            <a:lvl1pPr marL="0" indent="0">
              <a:buNone/>
              <a:defRPr sz="2399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4199"/>
            </a:lvl2pPr>
            <a:lvl3pPr>
              <a:defRPr sz="3599"/>
            </a:lvl3pPr>
            <a:lvl4pPr>
              <a:defRPr sz="2999"/>
            </a:lvl4pPr>
            <a:lvl5pPr>
              <a:defRPr sz="2999"/>
            </a:lvl5pPr>
            <a:lvl6pPr>
              <a:defRPr sz="2999"/>
            </a:lvl6pPr>
            <a:lvl7pPr>
              <a:defRPr sz="2999"/>
            </a:lvl7pPr>
            <a:lvl8pPr>
              <a:defRPr sz="2999"/>
            </a:lvl8pPr>
            <a:lvl9pPr>
              <a:defRPr sz="2999"/>
            </a:lvl9pPr>
          </a:lstStyle>
          <a:p>
            <a:pPr lvl="0"/>
            <a:endParaRPr lang="pt-BR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7F850546-9324-4E61-AC3A-190FF373C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4967" y="4062412"/>
            <a:ext cx="7450914" cy="419958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399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685594" indent="0">
              <a:buNone/>
              <a:defRPr sz="2099"/>
            </a:lvl2pPr>
            <a:lvl3pPr marL="1371189" indent="0">
              <a:buNone/>
              <a:defRPr sz="1799"/>
            </a:lvl3pPr>
            <a:lvl4pPr marL="2056783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4" indent="0">
              <a:buNone/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89ED558-5B6A-46D1-BFAF-2880119C95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4966" y="1350002"/>
            <a:ext cx="7363008" cy="1999393"/>
          </a:xfrm>
        </p:spPr>
        <p:txBody>
          <a:bodyPr lIns="0" tIns="0" rIns="0" bIns="0" anchor="t">
            <a:noAutofit/>
          </a:bodyPr>
          <a:lstStyle>
            <a:lvl1pPr algn="l">
              <a:defRPr sz="4799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75815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  <p15:guide id="3" orient="horz" pos="170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86CA-CB9A-40EB-9CF9-4F61B97DA2C5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1B11-78AC-4208-BC5F-96B718FB45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47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57300" y="2738438"/>
            <a:ext cx="7772400" cy="6527007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­"/>
              <a:defRPr b="1">
                <a:solidFill>
                  <a:srgbClr val="418AB3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258300" y="2738438"/>
            <a:ext cx="7772400" cy="6527007"/>
          </a:xfrm>
        </p:spPr>
        <p:txBody>
          <a:bodyPr/>
          <a:lstStyle>
            <a:lvl1pPr marL="342900" indent="-342900">
              <a:buFont typeface="Calibri" panose="020F0502020204030204" pitchFamily="34" charset="0"/>
              <a:buChar char="­"/>
              <a:defRPr b="1">
                <a:solidFill>
                  <a:srgbClr val="418AB3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986CA-CB9A-40EB-9CF9-4F61B97DA2C5}" type="datetimeFigureOut">
              <a:rPr lang="pt-BR" smtClean="0"/>
              <a:t>31/07/2022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71B11-78AC-4208-BC5F-96B718FB45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70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731520" cy="10287000"/>
          </a:xfrm>
          <a:custGeom>
            <a:avLst/>
            <a:gdLst/>
            <a:ahLst/>
            <a:cxnLst/>
            <a:rect l="l" t="t" r="r" b="b"/>
            <a:pathLst>
              <a:path w="731520" h="10287000">
                <a:moveTo>
                  <a:pt x="0" y="10286999"/>
                </a:moveTo>
                <a:lnTo>
                  <a:pt x="731061" y="10286999"/>
                </a:lnTo>
                <a:lnTo>
                  <a:pt x="7310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2918" y="2685275"/>
            <a:ext cx="9737725" cy="447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ebmed.com.br/vitaminas-no-tratamento-da-sepse-usar-ou-nao-a-vitamina-c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i="1" spc="-1045" dirty="0"/>
              <a:t>C</a:t>
            </a:r>
            <a:r>
              <a:rPr i="1" spc="-1085" dirty="0"/>
              <a:t>U</a:t>
            </a:r>
            <a:r>
              <a:rPr i="1" spc="-1100" dirty="0"/>
              <a:t>R</a:t>
            </a:r>
            <a:r>
              <a:rPr i="1" spc="-1125" dirty="0"/>
              <a:t>S</a:t>
            </a:r>
            <a:r>
              <a:rPr i="1" spc="-300" dirty="0"/>
              <a:t>O</a:t>
            </a:r>
            <a:r>
              <a:rPr i="1" spc="-2075" dirty="0"/>
              <a:t> </a:t>
            </a:r>
            <a:r>
              <a:rPr i="1" spc="-844" dirty="0"/>
              <a:t>P</a:t>
            </a:r>
            <a:r>
              <a:rPr i="1" spc="-840" dirty="0"/>
              <a:t>A</a:t>
            </a:r>
            <a:r>
              <a:rPr i="1" spc="-894" dirty="0"/>
              <a:t>R</a:t>
            </a:r>
            <a:r>
              <a:rPr i="1" spc="-95" dirty="0"/>
              <a:t>A</a:t>
            </a:r>
            <a:r>
              <a:rPr spc="-670" dirty="0"/>
              <a:t> </a:t>
            </a:r>
            <a:r>
              <a:rPr spc="-1015" dirty="0"/>
              <a:t>ACA</a:t>
            </a:r>
            <a:r>
              <a:rPr spc="-1030" dirty="0"/>
              <a:t>D</a:t>
            </a:r>
            <a:r>
              <a:rPr spc="-1040" dirty="0"/>
              <a:t>Ê</a:t>
            </a:r>
            <a:r>
              <a:rPr spc="-1019" dirty="0"/>
              <a:t>M</a:t>
            </a:r>
            <a:r>
              <a:rPr spc="-1480" dirty="0"/>
              <a:t>I</a:t>
            </a:r>
            <a:r>
              <a:rPr spc="-1015" dirty="0"/>
              <a:t>C</a:t>
            </a:r>
            <a:r>
              <a:rPr spc="-1030" dirty="0"/>
              <a:t>O</a:t>
            </a:r>
            <a:r>
              <a:rPr spc="-270" dirty="0"/>
              <a:t>S</a:t>
            </a:r>
          </a:p>
          <a:p>
            <a:pPr marL="6431915">
              <a:lnSpc>
                <a:spcPts val="10725"/>
              </a:lnSpc>
            </a:pPr>
            <a:r>
              <a:rPr i="1" spc="-1880" dirty="0">
                <a:solidFill>
                  <a:srgbClr val="000000"/>
                </a:solidFill>
              </a:rPr>
              <a:t>2</a:t>
            </a:r>
            <a:r>
              <a:rPr i="1" spc="-1770" dirty="0">
                <a:solidFill>
                  <a:srgbClr val="000000"/>
                </a:solidFill>
              </a:rPr>
              <a:t>0</a:t>
            </a:r>
            <a:r>
              <a:rPr i="1" spc="-1880" dirty="0">
                <a:solidFill>
                  <a:srgbClr val="000000"/>
                </a:solidFill>
              </a:rPr>
              <a:t>2</a:t>
            </a:r>
            <a:r>
              <a:rPr i="1" spc="-985" dirty="0">
                <a:solidFill>
                  <a:srgbClr val="000000"/>
                </a:solidFill>
              </a:rPr>
              <a:t>2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E713A-D9BA-447A-A535-0DAE7BE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384" y="631154"/>
            <a:ext cx="9737725" cy="830997"/>
          </a:xfrm>
        </p:spPr>
        <p:txBody>
          <a:bodyPr/>
          <a:lstStyle/>
          <a:p>
            <a:r>
              <a:rPr lang="pt-BR" sz="5400" dirty="0"/>
              <a:t>Epidemiologia – Brasil</a:t>
            </a:r>
          </a:p>
        </p:txBody>
      </p:sp>
      <p:pic>
        <p:nvPicPr>
          <p:cNvPr id="12" name="Espaço Reservado para Conteúdo 4" descr="Interface gráfica do usuário, Texto, Aplicativo, Carta&#10;&#10;Descrição gerada automaticamente">
            <a:extLst>
              <a:ext uri="{FF2B5EF4-FFF2-40B4-BE49-F238E27FC236}">
                <a16:creationId xmlns:a16="http://schemas.microsoft.com/office/drawing/2014/main" id="{DD6491FC-19E7-B55E-16DB-EE744E628E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5" b="58092"/>
          <a:stretch/>
        </p:blipFill>
        <p:spPr>
          <a:xfrm>
            <a:off x="1507887" y="3226908"/>
            <a:ext cx="13303667" cy="492600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9DFF9A3-9B40-858A-ED8B-F872DC89042B}"/>
              </a:ext>
            </a:extLst>
          </p:cNvPr>
          <p:cNvSpPr txBox="1"/>
          <p:nvPr/>
        </p:nvSpPr>
        <p:spPr>
          <a:xfrm>
            <a:off x="2362200" y="88773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/>
              <a:t>Machado et al. </a:t>
            </a:r>
            <a:r>
              <a:rPr lang="pt-BR" i="1"/>
              <a:t>The Lancet. </a:t>
            </a:r>
            <a:r>
              <a:rPr lang="pt-BR" i="1" err="1"/>
              <a:t>Infectious</a:t>
            </a:r>
            <a:r>
              <a:rPr lang="pt-BR" i="1"/>
              <a:t> </a:t>
            </a:r>
            <a:r>
              <a:rPr lang="pt-BR" i="1" err="1"/>
              <a:t>diseases</a:t>
            </a:r>
            <a:r>
              <a:rPr lang="pt-BR" i="1"/>
              <a:t>, 2017;17</a:t>
            </a:r>
            <a:r>
              <a:rPr lang="pt-BR"/>
              <a:t>(11), 1180–1189.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96878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0612" y="329184"/>
            <a:ext cx="13229082" cy="3303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7874" y="1794509"/>
            <a:ext cx="2686050" cy="592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32754" y="3529555"/>
            <a:ext cx="6384798" cy="6540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83206" y="7492746"/>
            <a:ext cx="5531168" cy="98873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9050">
              <a:spcBef>
                <a:spcPts val="150"/>
              </a:spcBef>
            </a:pPr>
            <a:r>
              <a:rPr sz="6300" spc="-23" dirty="0">
                <a:latin typeface="Calibri"/>
                <a:cs typeface="Calibri"/>
              </a:rPr>
              <a:t>Prevalência:</a:t>
            </a:r>
            <a:r>
              <a:rPr sz="6300" spc="-120" dirty="0">
                <a:latin typeface="Calibri"/>
                <a:cs typeface="Calibri"/>
              </a:rPr>
              <a:t> </a:t>
            </a:r>
            <a:r>
              <a:rPr sz="6300" dirty="0">
                <a:latin typeface="Calibri"/>
                <a:cs typeface="Calibri"/>
              </a:rPr>
              <a:t>30%</a:t>
            </a:r>
            <a:endParaRPr sz="6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00485" y="4632387"/>
            <a:ext cx="4006587" cy="4643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9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EE17EE-7089-4491-8109-4BAEE56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18" y="577572"/>
            <a:ext cx="16107882" cy="1107996"/>
          </a:xfrm>
        </p:spPr>
        <p:txBody>
          <a:bodyPr/>
          <a:lstStyle/>
          <a:p>
            <a:r>
              <a:rPr lang="pt-BR" sz="7200" dirty="0"/>
              <a:t>Epidemiologia –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755BA1-5278-40E4-9F6E-330243C1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6647974"/>
          </a:xfrm>
        </p:spPr>
        <p:txBody>
          <a:bodyPr/>
          <a:lstStyle/>
          <a:p>
            <a:r>
              <a:rPr lang="pt-BR" sz="5400" dirty="0"/>
              <a:t>POR QUE A LETALIDADE NO BRASIL É TÃO ALTA?</a:t>
            </a:r>
          </a:p>
          <a:p>
            <a:pPr lvl="1"/>
            <a:r>
              <a:rPr lang="pt-BR" sz="5400" dirty="0"/>
              <a:t>Dificuldade de diagnóstico?</a:t>
            </a:r>
          </a:p>
          <a:p>
            <a:pPr lvl="1"/>
            <a:r>
              <a:rPr lang="pt-BR" sz="5400" dirty="0"/>
              <a:t>Limitação de recurso?</a:t>
            </a:r>
          </a:p>
          <a:p>
            <a:pPr lvl="1"/>
            <a:r>
              <a:rPr lang="pt-BR" sz="5400" dirty="0"/>
              <a:t>Acesso inadequado?</a:t>
            </a:r>
          </a:p>
          <a:p>
            <a:pPr lvl="1"/>
            <a:r>
              <a:rPr lang="pt-BR" sz="5400" dirty="0"/>
              <a:t>Processos inadequados?</a:t>
            </a:r>
          </a:p>
          <a:p>
            <a:pPr lvl="1"/>
            <a:r>
              <a:rPr lang="pt-BR" sz="5400" dirty="0"/>
              <a:t>Desconhecimento do público leigo?</a:t>
            </a:r>
          </a:p>
          <a:p>
            <a:pPr lvl="1"/>
            <a:r>
              <a:rPr lang="pt-BR" sz="5400" dirty="0"/>
              <a:t>Desconhecimento dos profissionais de saúde?</a:t>
            </a:r>
          </a:p>
          <a:p>
            <a:pPr lvl="1"/>
            <a:r>
              <a:rPr lang="pt-BR" sz="5400" dirty="0"/>
              <a:t>Sepse é uma doença negligenciada?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21A015-A863-A93D-EE8F-A449EE5E226E}"/>
              </a:ext>
            </a:extLst>
          </p:cNvPr>
          <p:cNvSpPr txBox="1"/>
          <p:nvPr/>
        </p:nvSpPr>
        <p:spPr>
          <a:xfrm>
            <a:off x="4419600" y="912465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Instituto Latino-Americano de Sepse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Sepse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 um problema de saúde pública / Instituto Latino-Americano de Sepse. Brasília: CFM, 2015.</a:t>
            </a:r>
          </a:p>
        </p:txBody>
      </p:sp>
    </p:spTree>
    <p:extLst>
      <p:ext uri="{BB962C8B-B14F-4D97-AF65-F5344CB8AC3E}">
        <p14:creationId xmlns:p14="http://schemas.microsoft.com/office/powerpoint/2010/main" val="145995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F983044-6E49-4AD2-BF75-DFFBB4FD8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3512" y="-342900"/>
            <a:ext cx="9527274" cy="10120438"/>
          </a:xfr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DB86EB-E7E6-4C91-BCE9-B5CB0671B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3396" y="3027264"/>
            <a:ext cx="7448615" cy="5170054"/>
          </a:xfr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pt-BR" sz="2799" dirty="0">
                <a:latin typeface="Verdana"/>
                <a:ea typeface="Verdana"/>
              </a:rPr>
              <a:t>Embora haja muitas controvérsias entre todas as edições, a abordagem do paciente séptico possui metas e objetivos bem </a:t>
            </a:r>
            <a:r>
              <a:rPr lang="pt-BR" sz="2799">
                <a:latin typeface="Verdana"/>
                <a:ea typeface="Verdana"/>
              </a:rPr>
              <a:t>estabelecidos na redução da mortalidade na sepse:</a:t>
            </a:r>
            <a:endParaRPr lang="pt-BR" sz="2799" dirty="0">
              <a:latin typeface="Verdana"/>
              <a:ea typeface="Verdana"/>
            </a:endParaRPr>
          </a:p>
          <a:p>
            <a:pPr marL="571329" indent="-571329" algn="ctr">
              <a:buFont typeface="Wingdings" panose="020B0604020202020204" pitchFamily="34" charset="0"/>
              <a:buChar char="ü"/>
            </a:pPr>
            <a:r>
              <a:rPr lang="pt-BR" sz="2799">
                <a:latin typeface="Verdana"/>
                <a:ea typeface="Verdana"/>
              </a:rPr>
              <a:t>diagnóstico precoce </a:t>
            </a:r>
            <a:endParaRPr lang="pt-BR" sz="2799" dirty="0"/>
          </a:p>
          <a:p>
            <a:pPr marL="571329" indent="-571329" algn="ctr">
              <a:buFont typeface="Wingdings" panose="020B0604020202020204" pitchFamily="34" charset="0"/>
              <a:buChar char="ü"/>
            </a:pPr>
            <a:r>
              <a:rPr lang="pt-BR" sz="2799">
                <a:latin typeface="Verdana"/>
                <a:ea typeface="Verdana"/>
              </a:rPr>
              <a:t>intervenções </a:t>
            </a:r>
            <a:r>
              <a:rPr lang="pt-BR" sz="2799" dirty="0">
                <a:latin typeface="Verdana"/>
                <a:ea typeface="Verdana"/>
              </a:rPr>
              <a:t>rápidas com metas agressivas são fundamentais para aumento de sobrevida e redução da </a:t>
            </a:r>
            <a:r>
              <a:rPr lang="pt-BR" sz="2799">
                <a:latin typeface="Verdana"/>
                <a:ea typeface="Verdana"/>
              </a:rPr>
              <a:t>mortalidade na sepse. </a:t>
            </a:r>
            <a:endParaRPr lang="pt-BR" sz="2799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78DAEE-F837-474E-BE86-269734310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0"/>
              <a:t>Cuidados iniciais na sepse e choque séptico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48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4712B-ADC6-4D67-A293-D8BA7C82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5" y="3695700"/>
            <a:ext cx="5715000" cy="2031325"/>
          </a:xfrm>
        </p:spPr>
        <p:txBody>
          <a:bodyPr/>
          <a:lstStyle/>
          <a:p>
            <a:r>
              <a:rPr lang="pt-BR" sz="6600" dirty="0"/>
              <a:t>Fluido terapia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337319-6CED-47BC-AB09-026F10E0B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201" y="239735"/>
            <a:ext cx="10602686" cy="9249152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C48C7C-56EF-4AB7-839B-8C2F623164BF}"/>
              </a:ext>
            </a:extLst>
          </p:cNvPr>
          <p:cNvSpPr txBox="1"/>
          <p:nvPr/>
        </p:nvSpPr>
        <p:spPr>
          <a:xfrm>
            <a:off x="8855848" y="97022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Kellum JA. Abnormal saline and the history of intravenous fluids. Nat Rev Nephrol. 2018 Jun;14(6):358-360. </a:t>
            </a:r>
            <a:r>
              <a:rPr lang="en-US" sz="1600" err="1"/>
              <a:t>doi</a:t>
            </a:r>
            <a:r>
              <a:rPr lang="en-US" sz="1600"/>
              <a:t>: 10.1038/s41581-018-0008-4. PMID: 29654298.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37349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0C3A7-3A74-4863-8244-1EC588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5715000" cy="1661993"/>
          </a:xfrm>
        </p:spPr>
        <p:txBody>
          <a:bodyPr/>
          <a:lstStyle/>
          <a:p>
            <a:r>
              <a:rPr lang="pt-BR" sz="5400" dirty="0"/>
              <a:t>Manifestação  Clínica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BA9B383C-64DB-2323-99A5-5EC3656D2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114300"/>
            <a:ext cx="12120142" cy="9220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5F845CA-89FB-8391-F2FE-04312AE8CB15}"/>
              </a:ext>
            </a:extLst>
          </p:cNvPr>
          <p:cNvSpPr txBox="1"/>
          <p:nvPr/>
        </p:nvSpPr>
        <p:spPr>
          <a:xfrm>
            <a:off x="9144000" y="97022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Instituto Latino-Americano de Sepse Sepse: um problema de saúde pública / Instituto Latino-Americano de Sepse. Brasília: CFM, 2015.</a:t>
            </a:r>
          </a:p>
        </p:txBody>
      </p:sp>
    </p:spTree>
    <p:extLst>
      <p:ext uri="{BB962C8B-B14F-4D97-AF65-F5344CB8AC3E}">
        <p14:creationId xmlns:p14="http://schemas.microsoft.com/office/powerpoint/2010/main" val="193098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0C3A7-3A74-4863-8244-1EC588094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137" y="32657"/>
            <a:ext cx="9737725" cy="1015663"/>
          </a:xfrm>
        </p:spPr>
        <p:txBody>
          <a:bodyPr/>
          <a:lstStyle/>
          <a:p>
            <a:r>
              <a:rPr lang="pt-BR" sz="6600" dirty="0"/>
              <a:t>Fisiopatologia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387C53A-455E-1697-3936-C305EF026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43100"/>
            <a:ext cx="16840200" cy="71334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DA2A13C-105A-7895-22C3-DDEE693BC324}"/>
              </a:ext>
            </a:extLst>
          </p:cNvPr>
          <p:cNvSpPr/>
          <p:nvPr/>
        </p:nvSpPr>
        <p:spPr>
          <a:xfrm>
            <a:off x="10972800" y="8797851"/>
            <a:ext cx="50241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Gómez et al. </a:t>
            </a: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Curr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Opin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Crit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Care</a:t>
            </a: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 2016;22(6):546–53 </a:t>
            </a:r>
          </a:p>
        </p:txBody>
      </p:sp>
    </p:spTree>
    <p:extLst>
      <p:ext uri="{BB962C8B-B14F-4D97-AF65-F5344CB8AC3E}">
        <p14:creationId xmlns:p14="http://schemas.microsoft.com/office/powerpoint/2010/main" val="163947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CD5A5-BA2E-4123-B5CC-D133864CF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42900"/>
            <a:ext cx="12954000" cy="2492990"/>
          </a:xfrm>
        </p:spPr>
        <p:txBody>
          <a:bodyPr/>
          <a:lstStyle/>
          <a:p>
            <a:pPr algn="ctr"/>
            <a:r>
              <a:rPr lang="pt-BR" sz="5400" dirty="0"/>
              <a:t>PACOTE DA PRIMEIRA HORA</a:t>
            </a:r>
            <a:br>
              <a:rPr lang="pt-BR" sz="5400" dirty="0"/>
            </a:br>
            <a:endParaRPr lang="pt-BR" sz="5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4D22D5-80CD-4308-AE65-11D5B8552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09"/>
            <a:ext cx="17145000" cy="4911091"/>
          </a:xfrm>
        </p:spPr>
        <p:txBody>
          <a:bodyPr>
            <a:normAutofit/>
          </a:bodyPr>
          <a:lstStyle/>
          <a:p>
            <a:pPr lvl="1"/>
            <a:r>
              <a:rPr lang="pt-BR" sz="4000" dirty="0"/>
              <a:t>Coleta de lactato e </a:t>
            </a:r>
            <a:r>
              <a:rPr lang="pt-BR" sz="4000" dirty="0" err="1"/>
              <a:t>recoletar</a:t>
            </a:r>
            <a:r>
              <a:rPr lang="pt-BR" sz="4000" dirty="0"/>
              <a:t> em 2-4 horas se acima de 2 vezes o valor de referência.</a:t>
            </a:r>
          </a:p>
          <a:p>
            <a:pPr lvl="1"/>
            <a:r>
              <a:rPr lang="pt-BR" sz="4000" dirty="0"/>
              <a:t>Coletar culturas antes de administrar antimicrobianos.</a:t>
            </a:r>
          </a:p>
          <a:p>
            <a:pPr lvl="1"/>
            <a:r>
              <a:rPr lang="pt-BR" sz="4000" dirty="0"/>
              <a:t>Antimicrobianos de largo espectro.</a:t>
            </a:r>
          </a:p>
          <a:p>
            <a:pPr lvl="1"/>
            <a:r>
              <a:rPr lang="pt-BR" sz="4000" dirty="0"/>
              <a:t>30 ml/kg de cristaloide para hipotensão ou lactato ≥ 4 mmol/L.</a:t>
            </a:r>
          </a:p>
          <a:p>
            <a:pPr lvl="1"/>
            <a:r>
              <a:rPr lang="pt-BR" sz="4000" dirty="0"/>
              <a:t>Iniciar vasopressores se hipotensão durante ou após ressuscitação para manter uma PAM ≥ 65 mmHg.</a:t>
            </a:r>
          </a:p>
        </p:txBody>
      </p:sp>
    </p:spTree>
    <p:extLst>
      <p:ext uri="{BB962C8B-B14F-4D97-AF65-F5344CB8AC3E}">
        <p14:creationId xmlns:p14="http://schemas.microsoft.com/office/powerpoint/2010/main" val="283078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3CAB9-E72C-DE8E-D50D-7AFA5B6B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D2CC31-148F-DFF9-2FD6-90D1160E3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628814-A4EF-EED2-2458-86DFC793C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" t="24074" r="7083" b="23000"/>
          <a:stretch/>
        </p:blipFill>
        <p:spPr>
          <a:xfrm>
            <a:off x="-29959" y="2273370"/>
            <a:ext cx="18345173" cy="69747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9F241E-E917-0D0D-9F6B-6B0031BB20C5}"/>
              </a:ext>
            </a:extLst>
          </p:cNvPr>
          <p:cNvSpPr txBox="1"/>
          <p:nvPr/>
        </p:nvSpPr>
        <p:spPr>
          <a:xfrm>
            <a:off x="5029200" y="95673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1" u="none" strike="noStrike" baseline="0" dirty="0">
                <a:latin typeface="Helvetica-Oblique"/>
              </a:rPr>
              <a:t>Critical Care Medicine </a:t>
            </a:r>
            <a:r>
              <a:rPr lang="it-IT" sz="2400" b="0" i="0" u="none" strike="noStrike" baseline="0" dirty="0">
                <a:latin typeface="Helvetica" panose="020B0604020202020204" pitchFamily="34" charset="0"/>
              </a:rPr>
              <a:t>www.ccmjournal.org </a:t>
            </a:r>
            <a:r>
              <a:rPr lang="it-IT" sz="2400" b="1" i="0" u="none" strike="noStrike" baseline="0" dirty="0">
                <a:latin typeface="Helvetica-Bold"/>
              </a:rPr>
              <a:t>e1065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12755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F1FB0-1052-B06F-BE38-209D7C7B0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43EB4E-673A-D2D3-6FD6-7581ED3F0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BC7E6-4297-65EF-A16B-F721FE80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" t="16667" r="5833" b="8518"/>
          <a:stretch/>
        </p:blipFill>
        <p:spPr>
          <a:xfrm>
            <a:off x="228599" y="1131570"/>
            <a:ext cx="18279663" cy="82791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DFEDDB-A841-6F0F-9029-F2893343323A}"/>
              </a:ext>
            </a:extLst>
          </p:cNvPr>
          <p:cNvSpPr txBox="1"/>
          <p:nvPr/>
        </p:nvSpPr>
        <p:spPr>
          <a:xfrm>
            <a:off x="5029200" y="9567335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1" u="none" strike="noStrike" baseline="0" dirty="0">
                <a:latin typeface="Helvetica-Oblique"/>
              </a:rPr>
              <a:t>Critical Care Medicine </a:t>
            </a:r>
            <a:r>
              <a:rPr lang="it-IT" sz="2400" b="0" i="0" u="none" strike="noStrike" baseline="0" dirty="0">
                <a:latin typeface="Helvetica" panose="020B0604020202020204" pitchFamily="34" charset="0"/>
              </a:rPr>
              <a:t>www.ccmjournal.org </a:t>
            </a:r>
            <a:r>
              <a:rPr lang="it-IT" sz="2400" b="1" i="0" u="none" strike="noStrike" baseline="0" dirty="0">
                <a:latin typeface="Helvetica-Bold"/>
              </a:rPr>
              <a:t>e1065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232844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666939D-A866-0F2F-5E46-24258DEA8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1746632"/>
          </a:xfrm>
        </p:spPr>
        <p:txBody>
          <a:bodyPr/>
          <a:lstStyle/>
          <a:p>
            <a:r>
              <a:rPr lang="pt-BR" dirty="0"/>
              <a:t>Sepse </a:t>
            </a:r>
            <a:r>
              <a:rPr lang="pt-BR" dirty="0">
                <a:solidFill>
                  <a:srgbClr val="FF0000"/>
                </a:solidFill>
              </a:rPr>
              <a:t>2021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482CAC1E-AB88-5970-404D-446778F34A1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19201" y="5760720"/>
            <a:ext cx="16824794" cy="2708434"/>
          </a:xfrm>
        </p:spPr>
        <p:txBody>
          <a:bodyPr/>
          <a:lstStyle/>
          <a:p>
            <a:r>
              <a:rPr lang="pt-BR" sz="4400" dirty="0"/>
              <a:t>DR ANDRE ROSSANNO MENDES ALMEIDA </a:t>
            </a:r>
          </a:p>
          <a:p>
            <a:r>
              <a:rPr lang="pt-BR" sz="4400" dirty="0"/>
              <a:t>-TITULO DE ESPECIALISTA EM TERAPIA INTENSIVA- AMIB </a:t>
            </a:r>
          </a:p>
          <a:p>
            <a:r>
              <a:rPr lang="pt-BR" sz="4400" dirty="0"/>
              <a:t>-MESTRE EM  GESTÃO DE PROGRAMAS E SERVIÇOS DE SAUDE (</a:t>
            </a:r>
            <a:r>
              <a:rPr lang="pt-BR" sz="4400" dirty="0" err="1"/>
              <a:t>MSc</a:t>
            </a:r>
            <a:r>
              <a:rPr lang="pt-BR" sz="4400" dirty="0"/>
              <a:t>)</a:t>
            </a:r>
          </a:p>
          <a:p>
            <a:endParaRPr lang="pt-BR"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ED73C-1ED6-47C2-BB0A-E2B0CCBE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42900"/>
            <a:ext cx="9737725" cy="1772425"/>
          </a:xfrm>
        </p:spPr>
        <p:txBody>
          <a:bodyPr/>
          <a:lstStyle/>
          <a:p>
            <a:r>
              <a:rPr lang="pt-BR" dirty="0"/>
              <a:t>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B7C6DE-FF9A-4792-80F6-FC7D39AB5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814" y="2720648"/>
            <a:ext cx="15288186" cy="9233297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6000" dirty="0"/>
              <a:t>CHOQUE = HIPOPERFUSÃO TECIDUAL</a:t>
            </a:r>
          </a:p>
          <a:p>
            <a:pPr lvl="1"/>
            <a:r>
              <a:rPr lang="pt-BR" sz="6000" dirty="0"/>
              <a:t>Choque = Hipoperfusão Tecidual</a:t>
            </a:r>
          </a:p>
          <a:p>
            <a:pPr lvl="2"/>
            <a:r>
              <a:rPr lang="pt-BR" sz="6000" dirty="0"/>
              <a:t>Choque = Hipoperfusão Tecidual</a:t>
            </a:r>
          </a:p>
          <a:p>
            <a:pPr lvl="3"/>
            <a:r>
              <a:rPr lang="pt-BR" sz="6000" dirty="0"/>
              <a:t>Choque = Hipoperfusão Tecidual</a:t>
            </a:r>
          </a:p>
          <a:p>
            <a:pPr lvl="4"/>
            <a:r>
              <a:rPr lang="pt-BR" sz="6000" dirty="0"/>
              <a:t>Choque = Hipoperfusão Tecidual</a:t>
            </a:r>
          </a:p>
          <a:p>
            <a:pPr lvl="5"/>
            <a:r>
              <a:rPr lang="pt-BR" sz="6000" dirty="0"/>
              <a:t>Choque = Hipoperfusão Tecidual</a:t>
            </a:r>
          </a:p>
          <a:p>
            <a:pPr lvl="6"/>
            <a:r>
              <a:rPr lang="pt-BR" sz="6000" dirty="0"/>
              <a:t>Choque = Hipoperfusão Tecidual</a:t>
            </a:r>
          </a:p>
          <a:p>
            <a:pPr lvl="7"/>
            <a:r>
              <a:rPr lang="pt-BR" sz="6000" dirty="0"/>
              <a:t>Choque = Hipoperfusão Tecidual</a:t>
            </a:r>
          </a:p>
          <a:p>
            <a:pPr lvl="8"/>
            <a:r>
              <a:rPr lang="pt-BR" sz="6000" dirty="0"/>
              <a:t>Choque = Hipoperfusão Tecidual</a:t>
            </a:r>
          </a:p>
          <a:p>
            <a:pPr lvl="8"/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14798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E6CF995-7FB3-3F21-671F-55C98CBF101A}"/>
              </a:ext>
            </a:extLst>
          </p:cNvPr>
          <p:cNvSpPr txBox="1"/>
          <p:nvPr/>
        </p:nvSpPr>
        <p:spPr>
          <a:xfrm>
            <a:off x="5105400" y="2697958"/>
            <a:ext cx="12268200" cy="48910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69900" indent="-358140">
              <a:lnSpc>
                <a:spcPct val="100000"/>
              </a:lnSpc>
              <a:spcBef>
                <a:spcPts val="165"/>
              </a:spcBef>
              <a:buClr>
                <a:srgbClr val="4F81BC"/>
              </a:buClr>
              <a:buSzPct val="71428"/>
              <a:buChar char="•"/>
              <a:tabLst>
                <a:tab pos="469265" algn="l"/>
                <a:tab pos="469900" algn="l"/>
              </a:tabLst>
            </a:pPr>
            <a:r>
              <a:rPr lang="pt-BR" sz="4400" spc="-5" dirty="0">
                <a:latin typeface="Arial"/>
                <a:cs typeface="Arial"/>
              </a:rPr>
              <a:t>Pele </a:t>
            </a:r>
            <a:r>
              <a:rPr lang="pt-BR" sz="4400" dirty="0">
                <a:latin typeface="Arial"/>
                <a:cs typeface="Arial"/>
              </a:rPr>
              <a:t>pálida </a:t>
            </a:r>
            <a:r>
              <a:rPr lang="pt-BR" sz="4400" spc="-5" dirty="0">
                <a:latin typeface="Arial"/>
                <a:cs typeface="Arial"/>
              </a:rPr>
              <a:t>e</a:t>
            </a:r>
            <a:r>
              <a:rPr lang="pt-BR" sz="4400" spc="10" dirty="0">
                <a:latin typeface="Arial"/>
                <a:cs typeface="Arial"/>
              </a:rPr>
              <a:t> </a:t>
            </a:r>
            <a:r>
              <a:rPr lang="pt-BR" sz="4400" dirty="0">
                <a:latin typeface="Arial"/>
                <a:cs typeface="Arial"/>
              </a:rPr>
              <a:t>fria.</a:t>
            </a:r>
          </a:p>
          <a:p>
            <a:pPr marL="469900" indent="-358140">
              <a:lnSpc>
                <a:spcPct val="100000"/>
              </a:lnSpc>
              <a:spcBef>
                <a:spcPts val="170"/>
              </a:spcBef>
              <a:buClr>
                <a:srgbClr val="4F81BC"/>
              </a:buClr>
              <a:buSzPct val="71428"/>
              <a:buChar char="•"/>
              <a:tabLst>
                <a:tab pos="469265" algn="l"/>
                <a:tab pos="469900" algn="l"/>
              </a:tabLst>
            </a:pPr>
            <a:r>
              <a:rPr lang="pt-BR" sz="4400" spc="-5" dirty="0">
                <a:latin typeface="Arial"/>
                <a:cs typeface="Arial"/>
              </a:rPr>
              <a:t>Aumento do </a:t>
            </a:r>
            <a:r>
              <a:rPr lang="pt-BR" sz="4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tempo de </a:t>
            </a:r>
            <a:r>
              <a:rPr lang="pt-BR" sz="4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enchimento</a:t>
            </a:r>
            <a:r>
              <a:rPr lang="pt-BR" sz="44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pt-BR" sz="4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capilar</a:t>
            </a:r>
            <a:endParaRPr lang="pt-BR" sz="4400" dirty="0">
              <a:latin typeface="Arial"/>
              <a:cs typeface="Arial"/>
            </a:endParaRPr>
          </a:p>
          <a:p>
            <a:pPr marL="469900" indent="-358140">
              <a:lnSpc>
                <a:spcPct val="100000"/>
              </a:lnSpc>
              <a:spcBef>
                <a:spcPts val="160"/>
              </a:spcBef>
              <a:buClr>
                <a:srgbClr val="4F81BC"/>
              </a:buClr>
              <a:buSzPct val="71428"/>
              <a:buChar char="•"/>
              <a:tabLst>
                <a:tab pos="469265" algn="l"/>
                <a:tab pos="469900" algn="l"/>
              </a:tabLst>
            </a:pPr>
            <a:r>
              <a:rPr lang="pt-BR" sz="4400" spc="-5" dirty="0">
                <a:latin typeface="Arial"/>
                <a:cs typeface="Arial"/>
              </a:rPr>
              <a:t>Cianose ou</a:t>
            </a:r>
            <a:r>
              <a:rPr lang="pt-BR" sz="4400" spc="20" dirty="0">
                <a:latin typeface="Arial"/>
                <a:cs typeface="Arial"/>
              </a:rPr>
              <a:t> </a:t>
            </a:r>
            <a:r>
              <a:rPr lang="pt-BR" sz="4400" dirty="0">
                <a:latin typeface="Arial"/>
                <a:cs typeface="Arial"/>
              </a:rPr>
              <a:t>livedo.</a:t>
            </a:r>
          </a:p>
          <a:p>
            <a:pPr marL="469900" indent="-358140">
              <a:lnSpc>
                <a:spcPct val="100000"/>
              </a:lnSpc>
              <a:spcBef>
                <a:spcPts val="165"/>
              </a:spcBef>
              <a:buClr>
                <a:srgbClr val="4F81BC"/>
              </a:buClr>
              <a:buSzPct val="71428"/>
              <a:buChar char="•"/>
              <a:tabLst>
                <a:tab pos="469265" algn="l"/>
                <a:tab pos="469900" algn="l"/>
              </a:tabLst>
            </a:pPr>
            <a:r>
              <a:rPr lang="pt-BR" sz="4400" spc="-5" dirty="0">
                <a:latin typeface="Arial"/>
                <a:cs typeface="Arial"/>
              </a:rPr>
              <a:t>Sinais </a:t>
            </a:r>
            <a:r>
              <a:rPr lang="pt-BR" sz="4400" dirty="0">
                <a:latin typeface="Arial"/>
                <a:cs typeface="Arial"/>
              </a:rPr>
              <a:t>adicionais </a:t>
            </a:r>
            <a:r>
              <a:rPr lang="pt-BR" sz="4400" spc="-5" dirty="0">
                <a:latin typeface="Arial"/>
                <a:cs typeface="Arial"/>
              </a:rPr>
              <a:t>de </a:t>
            </a:r>
            <a:r>
              <a:rPr lang="pt-BR" sz="4400" dirty="0">
                <a:latin typeface="Arial"/>
                <a:cs typeface="Arial"/>
              </a:rPr>
              <a:t>hipoperfusão</a:t>
            </a:r>
            <a:r>
              <a:rPr lang="pt-BR" sz="4400" spc="15" dirty="0">
                <a:latin typeface="Arial"/>
                <a:cs typeface="Arial"/>
              </a:rPr>
              <a:t> </a:t>
            </a:r>
            <a:r>
              <a:rPr lang="pt-BR" sz="4400" spc="-5" dirty="0">
                <a:latin typeface="Arial"/>
                <a:cs typeface="Arial"/>
              </a:rPr>
              <a:t>incluem:</a:t>
            </a:r>
            <a:endParaRPr lang="pt-BR" sz="4400" dirty="0">
              <a:latin typeface="Arial"/>
              <a:cs typeface="Arial"/>
            </a:endParaRPr>
          </a:p>
          <a:p>
            <a:pPr marL="927100" marR="484505" lvl="1" indent="-336550">
              <a:lnSpc>
                <a:spcPts val="2810"/>
              </a:lnSpc>
              <a:spcBef>
                <a:spcPts val="445"/>
              </a:spcBef>
              <a:buClr>
                <a:srgbClr val="4F81BC"/>
              </a:buClr>
              <a:buSzPct val="65384"/>
              <a:buChar char="•"/>
              <a:tabLst>
                <a:tab pos="927100" algn="l"/>
                <a:tab pos="927735" algn="l"/>
              </a:tabLst>
            </a:pPr>
            <a:r>
              <a:rPr lang="pt-BR" sz="4000" dirty="0">
                <a:latin typeface="Arial"/>
                <a:cs typeface="Arial"/>
              </a:rPr>
              <a:t>estado mental alterado, obnubilação</a:t>
            </a:r>
            <a:r>
              <a:rPr lang="pt-BR" sz="4000" spc="-55" dirty="0">
                <a:latin typeface="Arial"/>
                <a:cs typeface="Arial"/>
              </a:rPr>
              <a:t> </a:t>
            </a:r>
            <a:r>
              <a:rPr lang="pt-BR" sz="4000" dirty="0">
                <a:latin typeface="Arial"/>
                <a:cs typeface="Arial"/>
              </a:rPr>
              <a:t>ou  inquietação</a:t>
            </a:r>
          </a:p>
          <a:p>
            <a:pPr marL="927100" lvl="1" indent="-336550">
              <a:lnSpc>
                <a:spcPct val="100000"/>
              </a:lnSpc>
              <a:spcBef>
                <a:spcPts val="40"/>
              </a:spcBef>
              <a:buClr>
                <a:srgbClr val="4F81BC"/>
              </a:buClr>
              <a:buSzPct val="65384"/>
              <a:buChar char="•"/>
              <a:tabLst>
                <a:tab pos="927100" algn="l"/>
                <a:tab pos="927735" algn="l"/>
              </a:tabLst>
            </a:pPr>
            <a:r>
              <a:rPr lang="pt-BR" sz="4000" dirty="0">
                <a:latin typeface="Arial"/>
                <a:cs typeface="Arial"/>
              </a:rPr>
              <a:t>oligúria ou </a:t>
            </a:r>
            <a:r>
              <a:rPr lang="pt-BR" sz="4000" dirty="0" err="1">
                <a:latin typeface="Arial"/>
                <a:cs typeface="Arial"/>
              </a:rPr>
              <a:t>anúria</a:t>
            </a:r>
            <a:r>
              <a:rPr lang="pt-BR" sz="4000" dirty="0">
                <a:latin typeface="Arial"/>
                <a:cs typeface="Arial"/>
              </a:rPr>
              <a:t> </a:t>
            </a:r>
            <a:r>
              <a:rPr lang="pt-BR" sz="4000" spc="-5" dirty="0">
                <a:latin typeface="Arial"/>
                <a:cs typeface="Arial"/>
              </a:rPr>
              <a:t>(&lt;0,5 </a:t>
            </a:r>
            <a:r>
              <a:rPr lang="pt-BR" sz="4000" dirty="0" err="1">
                <a:latin typeface="Arial"/>
                <a:cs typeface="Arial"/>
              </a:rPr>
              <a:t>mL</a:t>
            </a:r>
            <a:r>
              <a:rPr lang="pt-BR" sz="4000" dirty="0">
                <a:latin typeface="Arial"/>
                <a:cs typeface="Arial"/>
              </a:rPr>
              <a:t> / </a:t>
            </a:r>
            <a:r>
              <a:rPr lang="pt-BR" sz="4000" spc="5" dirty="0">
                <a:latin typeface="Arial"/>
                <a:cs typeface="Arial"/>
              </a:rPr>
              <a:t>kg </a:t>
            </a:r>
            <a:r>
              <a:rPr lang="pt-BR" sz="4000" dirty="0">
                <a:latin typeface="Arial"/>
                <a:cs typeface="Arial"/>
              </a:rPr>
              <a:t>/</a:t>
            </a:r>
            <a:r>
              <a:rPr lang="pt-BR" sz="4000" spc="-50" dirty="0">
                <a:latin typeface="Arial"/>
                <a:cs typeface="Arial"/>
              </a:rPr>
              <a:t> </a:t>
            </a:r>
            <a:r>
              <a:rPr lang="pt-BR" sz="4000" dirty="0">
                <a:latin typeface="Arial"/>
                <a:cs typeface="Arial"/>
              </a:rPr>
              <a:t>hora).</a:t>
            </a:r>
          </a:p>
          <a:p>
            <a:pPr marL="927100" lvl="1" indent="-336550">
              <a:lnSpc>
                <a:spcPct val="100000"/>
              </a:lnSpc>
              <a:spcBef>
                <a:spcPts val="100"/>
              </a:spcBef>
              <a:buClr>
                <a:srgbClr val="4F81BC"/>
              </a:buClr>
              <a:buSzPct val="65384"/>
              <a:buChar char="•"/>
              <a:tabLst>
                <a:tab pos="927100" algn="l"/>
                <a:tab pos="927735" algn="l"/>
              </a:tabLst>
            </a:pPr>
            <a:r>
              <a:rPr lang="pt-BR" sz="4000" dirty="0">
                <a:latin typeface="Arial"/>
                <a:cs typeface="Arial"/>
              </a:rPr>
              <a:t>íleo ou ausência de sons</a:t>
            </a:r>
            <a:r>
              <a:rPr lang="pt-BR" sz="4000" spc="-30" dirty="0">
                <a:latin typeface="Arial"/>
                <a:cs typeface="Arial"/>
              </a:rPr>
              <a:t> </a:t>
            </a:r>
            <a:r>
              <a:rPr lang="pt-BR" sz="4000" dirty="0">
                <a:latin typeface="Arial"/>
                <a:cs typeface="Arial"/>
              </a:rPr>
              <a:t>intestinais</a:t>
            </a:r>
            <a:endParaRPr lang="pt-BR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A831A-469F-E557-6F57-370E305097CD}"/>
              </a:ext>
            </a:extLst>
          </p:cNvPr>
          <p:cNvSpPr txBox="1"/>
          <p:nvPr/>
        </p:nvSpPr>
        <p:spPr>
          <a:xfrm>
            <a:off x="3657600" y="876300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358140">
              <a:lnSpc>
                <a:spcPct val="100000"/>
              </a:lnSpc>
              <a:spcBef>
                <a:spcPts val="185"/>
              </a:spcBef>
              <a:buClr>
                <a:srgbClr val="4F81BC"/>
              </a:buClr>
              <a:buSzPct val="71428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pt-BR" sz="4400" b="1" spc="-5" dirty="0">
                <a:latin typeface="Arial"/>
                <a:cs typeface="Arial"/>
              </a:rPr>
              <a:t>Sinais de má perfusão</a:t>
            </a:r>
            <a:r>
              <a:rPr lang="pt-BR" sz="4400" b="1" spc="25" dirty="0">
                <a:latin typeface="Arial"/>
                <a:cs typeface="Arial"/>
              </a:rPr>
              <a:t> </a:t>
            </a:r>
            <a:r>
              <a:rPr lang="pt-BR" sz="4400" b="1" dirty="0">
                <a:latin typeface="Arial"/>
                <a:cs typeface="Arial"/>
              </a:rPr>
              <a:t>periférica:</a:t>
            </a:r>
            <a:endParaRPr lang="pt-BR" sz="4400" dirty="0">
              <a:latin typeface="Arial"/>
              <a:cs typeface="Arial"/>
            </a:endParaRPr>
          </a:p>
        </p:txBody>
      </p:sp>
      <p:pic>
        <p:nvPicPr>
          <p:cNvPr id="1026" name="Picture 2" descr="refill-physicalexam-capillary-normal-time-original">
            <a:extLst>
              <a:ext uri="{FF2B5EF4-FFF2-40B4-BE49-F238E27FC236}">
                <a16:creationId xmlns:a16="http://schemas.microsoft.com/office/drawing/2014/main" id="{0BB414EB-1B05-A285-029B-CC4C8FA09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52700"/>
            <a:ext cx="3276600" cy="50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2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F9FDCD1-4AFB-4B1A-D668-68C2645DF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99122" y="349607"/>
            <a:ext cx="11531678" cy="89086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A2FFCBE-624D-4927-B4B3-B362636263A7}"/>
              </a:ext>
            </a:extLst>
          </p:cNvPr>
          <p:cNvSpPr txBox="1"/>
          <p:nvPr/>
        </p:nvSpPr>
        <p:spPr>
          <a:xfrm>
            <a:off x="8382000" y="8965912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Instituto Latino-Americano de Sepse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Sepse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 um problema de saúde pública / Instituto Latino-Americano de Sepse. Brasília: CFM, 2015.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A174F22-985C-2ADA-5C88-997DE79065ED}"/>
              </a:ext>
            </a:extLst>
          </p:cNvPr>
          <p:cNvSpPr txBox="1">
            <a:spLocks/>
          </p:cNvSpPr>
          <p:nvPr/>
        </p:nvSpPr>
        <p:spPr>
          <a:xfrm>
            <a:off x="1457179" y="1028700"/>
            <a:ext cx="532462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pt-BR" sz="6000"/>
              <a:t>Marcadores de perfusão tecidual 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76906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874A9-A57C-3568-1D2E-B47D2673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A369D1-2ED4-4EDB-D4B4-1A5B3895E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4BBE3A-51B6-D971-D332-15DD84837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 r="30833" b="4074"/>
          <a:stretch/>
        </p:blipFill>
        <p:spPr>
          <a:xfrm>
            <a:off x="762000" y="0"/>
            <a:ext cx="17526000" cy="101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9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433F37E-F81E-591F-AB03-856467E81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6296" r="30833" b="4074"/>
          <a:stretch/>
        </p:blipFill>
        <p:spPr>
          <a:xfrm>
            <a:off x="2743200" y="52848"/>
            <a:ext cx="13258800" cy="103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3">
            <a:extLst>
              <a:ext uri="{FF2B5EF4-FFF2-40B4-BE49-F238E27FC236}">
                <a16:creationId xmlns:a16="http://schemas.microsoft.com/office/drawing/2014/main" id="{9C3B71F4-E0C2-4EAC-9405-1E5B53831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400" y="391745"/>
            <a:ext cx="11766247" cy="950350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C5FDFE-A2A3-1858-7CA0-C57B66305CF7}"/>
              </a:ext>
            </a:extLst>
          </p:cNvPr>
          <p:cNvSpPr txBox="1"/>
          <p:nvPr/>
        </p:nvSpPr>
        <p:spPr>
          <a:xfrm>
            <a:off x="15087600" y="8877300"/>
            <a:ext cx="2061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AMIB. Sepse. 2018.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576F115-1B43-09F1-FC00-8196AB9D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79" y="1028700"/>
            <a:ext cx="5324621" cy="923330"/>
          </a:xfrm>
        </p:spPr>
        <p:txBody>
          <a:bodyPr/>
          <a:lstStyle/>
          <a:p>
            <a:r>
              <a:rPr lang="pt-BR" sz="6000" dirty="0"/>
              <a:t>Marcadores de perfusão tecidual </a:t>
            </a:r>
          </a:p>
        </p:txBody>
      </p:sp>
    </p:spTree>
    <p:extLst>
      <p:ext uri="{BB962C8B-B14F-4D97-AF65-F5344CB8AC3E}">
        <p14:creationId xmlns:p14="http://schemas.microsoft.com/office/powerpoint/2010/main" val="1528679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43C2F-B9C0-4CCE-A2A6-5A680769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179" y="1028700"/>
            <a:ext cx="14736282" cy="923330"/>
          </a:xfrm>
        </p:spPr>
        <p:txBody>
          <a:bodyPr/>
          <a:lstStyle/>
          <a:p>
            <a:r>
              <a:rPr lang="pt-BR" sz="6000" dirty="0"/>
              <a:t>Marcadores de perfusão tecidual 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F9FDCD1-4AFB-4B1A-D668-68C2645DF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2400" y="1957473"/>
            <a:ext cx="9982200" cy="77463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3C5FDFE-A2A3-1858-7CA0-C57B66305CF7}"/>
              </a:ext>
            </a:extLst>
          </p:cNvPr>
          <p:cNvSpPr txBox="1"/>
          <p:nvPr/>
        </p:nvSpPr>
        <p:spPr>
          <a:xfrm>
            <a:off x="7543800" y="9703842"/>
            <a:ext cx="2061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AMIB. Sepse. 2018.</a:t>
            </a:r>
          </a:p>
        </p:txBody>
      </p:sp>
    </p:spTree>
    <p:extLst>
      <p:ext uri="{BB962C8B-B14F-4D97-AF65-F5344CB8AC3E}">
        <p14:creationId xmlns:p14="http://schemas.microsoft.com/office/powerpoint/2010/main" val="270631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63C85-8037-4826-88DF-6ED5EB23B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6155531"/>
          </a:xfrm>
        </p:spPr>
        <p:txBody>
          <a:bodyPr/>
          <a:lstStyle/>
          <a:p>
            <a:pPr lvl="1"/>
            <a:r>
              <a:rPr lang="pt-BR" sz="4000" dirty="0">
                <a:solidFill>
                  <a:srgbClr val="AB3C19"/>
                </a:solidFill>
              </a:rPr>
              <a:t>Pelo menos 2 </a:t>
            </a:r>
            <a:r>
              <a:rPr lang="pt-BR" sz="4000" i="1" dirty="0">
                <a:solidFill>
                  <a:srgbClr val="AB3C19"/>
                </a:solidFill>
              </a:rPr>
              <a:t>sets</a:t>
            </a:r>
            <a:r>
              <a:rPr lang="pt-BR" sz="4000" dirty="0">
                <a:solidFill>
                  <a:srgbClr val="AB3C19"/>
                </a:solidFill>
              </a:rPr>
              <a:t> de hemoculturas</a:t>
            </a:r>
            <a:r>
              <a:rPr lang="pt-BR" sz="4000" dirty="0"/>
              <a:t> deverão ser coletados em pacientes críticos com suspeita de sepse</a:t>
            </a:r>
          </a:p>
          <a:p>
            <a:pPr lvl="1"/>
            <a:r>
              <a:rPr lang="pt-BR" sz="4000" dirty="0"/>
              <a:t>Hemoculturas coletadas de cateter vascular</a:t>
            </a:r>
          </a:p>
          <a:p>
            <a:pPr lvl="2"/>
            <a:r>
              <a:rPr lang="pt-BR" sz="4000" dirty="0"/>
              <a:t>Igualmente prováveis de serem verdadeiramente positivas (associadas com sepse), mas mais propensas a serem contaminadas (J </a:t>
            </a:r>
            <a:r>
              <a:rPr lang="pt-BR" sz="4000" dirty="0" err="1"/>
              <a:t>Clin</a:t>
            </a:r>
            <a:r>
              <a:rPr lang="pt-BR" sz="4000" dirty="0"/>
              <a:t> Microbiol. 2001 </a:t>
            </a:r>
            <a:r>
              <a:rPr lang="pt-BR" sz="4000" dirty="0" err="1"/>
              <a:t>Sep</a:t>
            </a:r>
            <a:r>
              <a:rPr lang="pt-BR" sz="4000" dirty="0"/>
              <a:t>; 39(9): 3393–3394)</a:t>
            </a:r>
          </a:p>
          <a:p>
            <a:pPr lvl="2"/>
            <a:r>
              <a:rPr lang="pt-BR" sz="4000" dirty="0"/>
              <a:t>Ambos os sets coletados por veia periférica: VPP 98%</a:t>
            </a:r>
          </a:p>
          <a:p>
            <a:pPr lvl="2"/>
            <a:r>
              <a:rPr lang="pt-BR" sz="4000" dirty="0"/>
              <a:t>Uma coleta de sangue periférico e outra de cateter: VPP 96%</a:t>
            </a:r>
          </a:p>
          <a:p>
            <a:pPr lvl="2"/>
            <a:r>
              <a:rPr lang="pt-BR" sz="4000" dirty="0"/>
              <a:t>Ambas as coletas de cateter: VPP 50%</a:t>
            </a:r>
          </a:p>
          <a:p>
            <a:pPr lvl="1"/>
            <a:endParaRPr lang="pt-BR" sz="40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24D3AA6-3466-5D82-A229-5FB39740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454462"/>
            <a:ext cx="9737725" cy="1354217"/>
          </a:xfrm>
        </p:spPr>
        <p:txBody>
          <a:bodyPr/>
          <a:lstStyle/>
          <a:p>
            <a:r>
              <a:rPr lang="pt-BR" sz="4400" dirty="0"/>
              <a:t>COLETAR CULTURAS</a:t>
            </a:r>
            <a:br>
              <a:rPr lang="pt-BR" sz="4400" dirty="0"/>
            </a:b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418254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2C1B95B3-B8AC-4394-BE11-F71E00288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845" y="1867459"/>
            <a:ext cx="14252311" cy="5991299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751DFF0-AF91-444B-8CEF-89D2B1939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369" y="1350002"/>
            <a:ext cx="11284541" cy="1999393"/>
          </a:xfrm>
        </p:spPr>
        <p:txBody>
          <a:bodyPr/>
          <a:lstStyle/>
          <a:p>
            <a:r>
              <a:rPr lang="pt-BR">
                <a:latin typeface="Verdana"/>
                <a:ea typeface="Verdana"/>
              </a:rPr>
              <a:t>Terapia antimicrobiana na sepse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64A7B-18DB-499B-BF26-C28CBD2A11A6}"/>
              </a:ext>
            </a:extLst>
          </p:cNvPr>
          <p:cNvSpPr txBox="1"/>
          <p:nvPr/>
        </p:nvSpPr>
        <p:spPr>
          <a:xfrm>
            <a:off x="2434542" y="7726314"/>
            <a:ext cx="13440118" cy="1107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24" tIns="91412" rIns="182824" bIns="9141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999">
                <a:solidFill>
                  <a:srgbClr val="414141"/>
                </a:solidFill>
                <a:latin typeface="DM Sans"/>
                <a:ea typeface="DM Sans"/>
                <a:cs typeface="DM Sans"/>
              </a:rPr>
              <a:t>Adaptado de: Evans L, Rhodes A, Alhazzani W, et al. Surviving sepsis campaign: international guidelines for management of sepsis and septic shock 2021 [published online ahead of print, 2021 Oct 2]. Intensive Care Med. 2021;10.1007/s00134-021-06506-y.</a:t>
            </a:r>
            <a:endParaRPr lang="pt-BR" sz="1999"/>
          </a:p>
        </p:txBody>
      </p:sp>
    </p:spTree>
    <p:extLst>
      <p:ext uri="{BB962C8B-B14F-4D97-AF65-F5344CB8AC3E}">
        <p14:creationId xmlns:p14="http://schemas.microsoft.com/office/powerpoint/2010/main" val="2325382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1DA76-2A59-4B88-BD94-571D5EF4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95300"/>
            <a:ext cx="9737725" cy="1015663"/>
          </a:xfrm>
        </p:spPr>
        <p:txBody>
          <a:bodyPr/>
          <a:lstStyle/>
          <a:p>
            <a:r>
              <a:rPr lang="pt-BR" sz="6600" dirty="0"/>
              <a:t>Antibioticoterapia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1ECF87-55E9-45B6-8594-2B25D582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2019300"/>
            <a:ext cx="16459200" cy="6894195"/>
          </a:xfrm>
        </p:spPr>
        <p:txBody>
          <a:bodyPr/>
          <a:lstStyle/>
          <a:p>
            <a:r>
              <a:rPr lang="pt-BR" sz="3200" dirty="0"/>
              <a:t>ANTIBIOTICOTERAPIA DE AMPLO ESPECTRO</a:t>
            </a:r>
          </a:p>
          <a:p>
            <a:pPr lvl="1"/>
            <a:r>
              <a:rPr lang="pt-BR" sz="3200" dirty="0"/>
              <a:t>Iniciar ATB EV o mais rápido possível -&gt; 1ª hora;</a:t>
            </a:r>
          </a:p>
          <a:p>
            <a:pPr lvl="1"/>
            <a:r>
              <a:rPr lang="pt-BR" sz="3200" dirty="0"/>
              <a:t>Suspender ou </a:t>
            </a:r>
            <a:r>
              <a:rPr lang="pt-BR" sz="3200" dirty="0" err="1"/>
              <a:t>descalonar</a:t>
            </a:r>
            <a:r>
              <a:rPr lang="pt-BR" sz="3200" dirty="0"/>
              <a:t> se apropriado;</a:t>
            </a:r>
          </a:p>
          <a:p>
            <a:pPr lvl="1"/>
            <a:r>
              <a:rPr lang="pt-BR" sz="3200" dirty="0"/>
              <a:t>Tempo: 7 a 10 dias;</a:t>
            </a:r>
          </a:p>
          <a:p>
            <a:pPr lvl="2"/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Prolongar se:</a:t>
            </a:r>
          </a:p>
          <a:p>
            <a:pPr lvl="3"/>
            <a:r>
              <a:rPr lang="pt-BR" sz="3200" dirty="0"/>
              <a:t>Melhora clínica lenta;</a:t>
            </a:r>
          </a:p>
          <a:p>
            <a:pPr lvl="3"/>
            <a:r>
              <a:rPr lang="pt-BR" sz="3200" dirty="0"/>
              <a:t>Foco não controlado;</a:t>
            </a:r>
          </a:p>
          <a:p>
            <a:pPr lvl="3"/>
            <a:r>
              <a:rPr lang="pt-BR" sz="3200" dirty="0"/>
              <a:t>Bacteremia por </a:t>
            </a:r>
            <a:r>
              <a:rPr lang="pt-BR" sz="3200" dirty="0" err="1"/>
              <a:t>Staphylococcus</a:t>
            </a:r>
            <a:r>
              <a:rPr lang="pt-BR" sz="3200" dirty="0"/>
              <a:t> aureus;</a:t>
            </a:r>
          </a:p>
          <a:p>
            <a:pPr lvl="3"/>
            <a:r>
              <a:rPr lang="pt-BR" sz="3200" dirty="0"/>
              <a:t>Algumas infecções fúngicas e virais;</a:t>
            </a:r>
          </a:p>
          <a:p>
            <a:pPr lvl="3"/>
            <a:r>
              <a:rPr lang="pt-BR" sz="3200" dirty="0"/>
              <a:t>Em pacientes com imunodeficiência;</a:t>
            </a:r>
          </a:p>
          <a:p>
            <a:pPr lvl="2"/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Reduzir se:</a:t>
            </a:r>
          </a:p>
          <a:p>
            <a:pPr lvl="3"/>
            <a:r>
              <a:rPr lang="pt-BR" sz="3200" dirty="0"/>
              <a:t>Melhora clínica rápida após o controle efetivo do foco intra-abdominal ou urinário.</a:t>
            </a:r>
          </a:p>
          <a:p>
            <a:pPr lvl="1"/>
            <a:endParaRPr lang="pt-BR" sz="3200" dirty="0"/>
          </a:p>
          <a:p>
            <a:pPr lvl="1"/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1909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4BFC66-9CF8-4BE1-BCD4-A64A3D3CD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859" y="2593027"/>
            <a:ext cx="8344141" cy="5558240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342797" indent="-342797" algn="ctr">
              <a:buFont typeface="Wingdings" panose="020B0604020202020204" pitchFamily="34" charset="0"/>
              <a:buChar char="ü"/>
            </a:pPr>
            <a:r>
              <a:rPr lang="pt-BR" sz="2799" b="1" dirty="0">
                <a:latin typeface="Verdana"/>
                <a:ea typeface="Verdana"/>
              </a:rPr>
              <a:t>SEPSE</a:t>
            </a:r>
            <a:r>
              <a:rPr lang="pt-BR" sz="2799" dirty="0">
                <a:latin typeface="Verdana"/>
                <a:ea typeface="Verdana"/>
              </a:rPr>
              <a:t>: Presença de disfunção orgânica secundária a infecção.</a:t>
            </a:r>
            <a:endParaRPr lang="pt-BR" sz="2799" dirty="0"/>
          </a:p>
          <a:p>
            <a:pPr algn="ctr"/>
            <a:r>
              <a:rPr lang="pt-BR" sz="2799" dirty="0">
                <a:latin typeface="Verdana"/>
                <a:ea typeface="Verdana"/>
              </a:rPr>
              <a:t>Disfunção orgânica: aumento de dois pontos ou mais do SCORE SOFA.</a:t>
            </a:r>
          </a:p>
          <a:p>
            <a:pPr algn="ctr"/>
            <a:endParaRPr lang="pt-BR" sz="2799" dirty="0">
              <a:latin typeface="Verdana"/>
              <a:ea typeface="Verdana"/>
            </a:endParaRPr>
          </a:p>
          <a:p>
            <a:pPr marL="342797" indent="-342797" algn="ctr">
              <a:buFont typeface="Wingdings" panose="020B0604020202020204" pitchFamily="34" charset="0"/>
              <a:buChar char="ü"/>
            </a:pPr>
            <a:r>
              <a:rPr lang="pt-BR" sz="2799" b="1" dirty="0">
                <a:latin typeface="Verdana"/>
                <a:ea typeface="Verdana"/>
              </a:rPr>
              <a:t>CHOQUE SÉPTICO</a:t>
            </a:r>
            <a:r>
              <a:rPr lang="pt-BR" sz="2799" dirty="0">
                <a:latin typeface="Verdana"/>
                <a:ea typeface="Verdana"/>
              </a:rPr>
              <a:t>: Sepse associada a </a:t>
            </a:r>
            <a:r>
              <a:rPr lang="pt-BR" sz="2799" dirty="0" err="1">
                <a:latin typeface="Verdana"/>
                <a:ea typeface="Verdana"/>
              </a:rPr>
              <a:t>hiperlactatemia</a:t>
            </a:r>
            <a:r>
              <a:rPr lang="pt-BR" sz="2799" dirty="0">
                <a:latin typeface="Verdana"/>
                <a:ea typeface="Verdana"/>
              </a:rPr>
              <a:t> e necessidade de drogas vasopressoras. </a:t>
            </a:r>
            <a:endParaRPr lang="pt-BR" sz="2799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1D74DE7-63C0-46D1-9C87-60CD393BF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344" y="374694"/>
            <a:ext cx="12208634" cy="1999393"/>
          </a:xfrm>
        </p:spPr>
        <p:txBody>
          <a:bodyPr/>
          <a:lstStyle/>
          <a:p>
            <a:r>
              <a:rPr lang="pt-BR" dirty="0">
                <a:latin typeface="Verdana"/>
                <a:ea typeface="Verdana"/>
              </a:rPr>
              <a:t>Definição de Sepse atualizada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DF60C0F-A44E-AB51-655E-BA511DD4D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871835"/>
            <a:ext cx="7315200" cy="2521745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SEPSE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Infecção + Disfunção Orgânica (≥ 2 pontos SOFA)</a:t>
            </a:r>
          </a:p>
          <a:p>
            <a:pPr lvl="1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41D50D1-9286-DBC7-AB76-470615CA4937}"/>
              </a:ext>
            </a:extLst>
          </p:cNvPr>
          <p:cNvSpPr/>
          <p:nvPr/>
        </p:nvSpPr>
        <p:spPr>
          <a:xfrm>
            <a:off x="1480640" y="7874310"/>
            <a:ext cx="7315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212121"/>
                </a:solidFill>
                <a:latin typeface="BlinkMacSystemFont"/>
              </a:rPr>
              <a:t>Evans, L., Rhodes, A.,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Alhazzani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W., Antonelli, M.,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Coopersmith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C. M.,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French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C., Machado, F. R.,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Mcintyre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L.,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Ostermann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M., Prescott, H. C.,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Schorr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C., Simpson, S.,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Wiersinga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W. J.,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Alshamsi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F., Angus, D. C.,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Arabi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Y., Azevedo, L.,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Beale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R.,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Beilman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 G.,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Belley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-Cote, E., … Levy, M. (2021).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Surviving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Sepsis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Campaign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: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International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Guidelines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for Management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of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Sepsis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and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Septic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dirty="0" err="1">
                <a:solidFill>
                  <a:srgbClr val="212121"/>
                </a:solidFill>
                <a:latin typeface="BlinkMacSystemFont"/>
              </a:rPr>
              <a:t>Shock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 2021. </a:t>
            </a:r>
            <a:r>
              <a:rPr lang="pt-BR" i="1" dirty="0" err="1">
                <a:solidFill>
                  <a:srgbClr val="212121"/>
                </a:solidFill>
                <a:latin typeface="BlinkMacSystemFont"/>
              </a:rPr>
              <a:t>Critical</a:t>
            </a:r>
            <a:r>
              <a:rPr lang="pt-BR" i="1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pt-BR" i="1" dirty="0" err="1">
                <a:solidFill>
                  <a:srgbClr val="212121"/>
                </a:solidFill>
                <a:latin typeface="BlinkMacSystemFont"/>
              </a:rPr>
              <a:t>care</a:t>
            </a:r>
            <a:r>
              <a:rPr lang="pt-BR" i="1" dirty="0">
                <a:solidFill>
                  <a:srgbClr val="212121"/>
                </a:solidFill>
                <a:latin typeface="BlinkMacSystemFont"/>
              </a:rPr>
              <a:t> medicine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, </a:t>
            </a:r>
            <a:r>
              <a:rPr lang="pt-BR" i="1" dirty="0">
                <a:solidFill>
                  <a:srgbClr val="212121"/>
                </a:solidFill>
                <a:latin typeface="BlinkMacSystemFont"/>
              </a:rPr>
              <a:t>49</a:t>
            </a:r>
            <a:r>
              <a:rPr lang="pt-BR" dirty="0">
                <a:solidFill>
                  <a:srgbClr val="212121"/>
                </a:solidFill>
                <a:latin typeface="BlinkMacSystemFont"/>
              </a:rPr>
              <a:t>(11), e1063–e1143. https://doi.org/10.1097/CCM.0000000000005337</a:t>
            </a:r>
            <a:endParaRPr lang="pt-BR"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2145705-04F1-97D9-ED94-A2BC5743FFCC}"/>
              </a:ext>
            </a:extLst>
          </p:cNvPr>
          <p:cNvSpPr/>
          <p:nvPr/>
        </p:nvSpPr>
        <p:spPr>
          <a:xfrm>
            <a:off x="8991600" y="1401604"/>
            <a:ext cx="9296399" cy="8161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427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4712B-ADC6-4D67-A293-D8BA7C82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23900"/>
            <a:ext cx="9737725" cy="830997"/>
          </a:xfrm>
        </p:spPr>
        <p:txBody>
          <a:bodyPr/>
          <a:lstStyle/>
          <a:p>
            <a:r>
              <a:rPr lang="pt-BR" sz="5400" dirty="0"/>
              <a:t>Indicação de reposição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DB2611-DA10-41B5-8C82-FE2A1F759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628900"/>
            <a:ext cx="16459200" cy="6789420"/>
          </a:xfrm>
        </p:spPr>
        <p:txBody>
          <a:bodyPr>
            <a:normAutofit lnSpcReduction="10000"/>
          </a:bodyPr>
          <a:lstStyle/>
          <a:p>
            <a:r>
              <a:rPr lang="pt-BR" sz="3600" dirty="0"/>
              <a:t>EXPANSÃO VOLÊMICA</a:t>
            </a:r>
          </a:p>
          <a:p>
            <a:pPr lvl="1"/>
            <a:r>
              <a:rPr lang="pt-BR" sz="3600" dirty="0"/>
              <a:t>30 ml por kg se:</a:t>
            </a:r>
          </a:p>
          <a:p>
            <a:pPr lvl="2"/>
            <a:r>
              <a:rPr lang="pt-BR" sz="3600" dirty="0"/>
              <a:t>Hipotensão</a:t>
            </a:r>
          </a:p>
          <a:p>
            <a:pPr marL="1371600" lvl="2" indent="0">
              <a:buNone/>
            </a:pPr>
            <a:r>
              <a:rPr lang="pt-BR" sz="3600" dirty="0"/>
              <a:t>	ou</a:t>
            </a:r>
          </a:p>
          <a:p>
            <a:pPr lvl="2"/>
            <a:r>
              <a:rPr lang="pt-BR" sz="3600" dirty="0"/>
              <a:t>Lactato &gt; 4 mmol/L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Permeabilidade capilar na Sepse</a:t>
            </a:r>
          </a:p>
          <a:p>
            <a:pPr lvl="1"/>
            <a:endParaRPr lang="pt-BR" sz="3600" dirty="0"/>
          </a:p>
          <a:p>
            <a:pPr lvl="1"/>
            <a:r>
              <a:rPr lang="pt-BR" sz="3600" dirty="0"/>
              <a:t>Fluido-responsividade x Fluido-Tolerância</a:t>
            </a:r>
          </a:p>
          <a:p>
            <a:pPr lvl="2"/>
            <a:r>
              <a:rPr lang="pt-BR" sz="3600" dirty="0"/>
              <a:t>“Provas de volume” enquanto houver benefícios hemodinâmicos</a:t>
            </a:r>
          </a:p>
          <a:p>
            <a:pPr lvl="2"/>
            <a:r>
              <a:rPr lang="pt-BR" sz="3600" dirty="0"/>
              <a:t>Albumina em adição aos cristaloides se necessidade de grandes quantidades de cristaloides</a:t>
            </a:r>
          </a:p>
          <a:p>
            <a:pPr lvl="2"/>
            <a:r>
              <a:rPr lang="pt-BR" sz="3600" dirty="0"/>
              <a:t>Não administrar coloides sintéticos (amidos ou gelatinas)</a:t>
            </a:r>
          </a:p>
        </p:txBody>
      </p:sp>
    </p:spTree>
    <p:extLst>
      <p:ext uri="{BB962C8B-B14F-4D97-AF65-F5344CB8AC3E}">
        <p14:creationId xmlns:p14="http://schemas.microsoft.com/office/powerpoint/2010/main" val="1093746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25FDD-8366-EA22-B302-3C7597BC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781300"/>
            <a:ext cx="5956572" cy="2954655"/>
          </a:xfrm>
        </p:spPr>
        <p:txBody>
          <a:bodyPr/>
          <a:lstStyle/>
          <a:p>
            <a:r>
              <a:rPr lang="pt-BR" sz="9600" dirty="0"/>
              <a:t>Choque Séptico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2B9794-5283-D3CE-EA2F-FF10EEE8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388" y="-26987"/>
            <a:ext cx="8964612" cy="103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BB5191-DA59-BF88-3E04-B40C91B13DB1}"/>
              </a:ext>
            </a:extLst>
          </p:cNvPr>
          <p:cNvSpPr txBox="1"/>
          <p:nvPr/>
        </p:nvSpPr>
        <p:spPr>
          <a:xfrm>
            <a:off x="2743200" y="6286500"/>
            <a:ext cx="355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Engl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J Med 2013; 369:1726-1734</a:t>
            </a:r>
          </a:p>
        </p:txBody>
      </p:sp>
    </p:spTree>
    <p:extLst>
      <p:ext uri="{BB962C8B-B14F-4D97-AF65-F5344CB8AC3E}">
        <p14:creationId xmlns:p14="http://schemas.microsoft.com/office/powerpoint/2010/main" val="245717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2934D3-6DA9-B7D9-BD79-CA5C9DD3B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4400" y="308519"/>
            <a:ext cx="17191038" cy="9669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5767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A3D45B2-4ED8-415F-9AFE-9D21B19746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80557" y="2349698"/>
            <a:ext cx="15337634" cy="67485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AD43F50-8B93-4DE4-A997-7F2E1B5375C1}"/>
              </a:ext>
            </a:extLst>
          </p:cNvPr>
          <p:cNvSpPr txBox="1"/>
          <p:nvPr/>
        </p:nvSpPr>
        <p:spPr>
          <a:xfrm>
            <a:off x="4419600" y="9356098"/>
            <a:ext cx="13106400" cy="6858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pt-BR" sz="2399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N </a:t>
            </a:r>
            <a:r>
              <a:rPr lang="pt-BR" sz="2399" dirty="0" err="1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Engl</a:t>
            </a:r>
            <a:r>
              <a:rPr lang="pt-BR" sz="2399" dirty="0"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J Med 2013; 369:1726-1734</a:t>
            </a:r>
          </a:p>
        </p:txBody>
      </p:sp>
      <p:sp>
        <p:nvSpPr>
          <p:cNvPr id="1031" name="Title 3">
            <a:extLst>
              <a:ext uri="{FF2B5EF4-FFF2-40B4-BE49-F238E27FC236}">
                <a16:creationId xmlns:a16="http://schemas.microsoft.com/office/drawing/2014/main" id="{2C1406CB-DFA4-0725-FAD1-742B4FEC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966" y="723901"/>
            <a:ext cx="12513434" cy="1219200"/>
          </a:xfrm>
        </p:spPr>
        <p:txBody>
          <a:bodyPr/>
          <a:lstStyle/>
          <a:p>
            <a:r>
              <a:rPr lang="en-US" dirty="0"/>
              <a:t>Fases de </a:t>
            </a:r>
            <a:r>
              <a:rPr lang="en-US" dirty="0" err="1"/>
              <a:t>reposição</a:t>
            </a:r>
            <a:r>
              <a:rPr lang="en-US" dirty="0"/>
              <a:t> </a:t>
            </a:r>
            <a:r>
              <a:rPr lang="en-US" dirty="0" err="1"/>
              <a:t>volêmica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879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4A08E44-DB06-4B1E-B3CD-465DBA62C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067" y="2126379"/>
            <a:ext cx="16259951" cy="6810622"/>
          </a:xfrm>
        </p:spPr>
        <p:txBody>
          <a:bodyPr vert="horz" wrap="square" lIns="182824" tIns="91412" rIns="182824" bIns="91412" rtlCol="0" anchor="t">
            <a:normAutofit/>
          </a:bodyPr>
          <a:lstStyle/>
          <a:p>
            <a:endParaRPr lang="pt-BR" dirty="0"/>
          </a:p>
          <a:p>
            <a:r>
              <a:rPr lang="pt-BR"/>
              <a:t>Neste item, algumas mudanças em relação ao </a:t>
            </a:r>
            <a:r>
              <a:rPr lang="pt-BR" i="1"/>
              <a:t>guideline</a:t>
            </a:r>
            <a:r>
              <a:rPr lang="pt-BR"/>
              <a:t> anterior de 2018. Chama atenção o acréscimo do tempo de enchimento capilar para guiar a estratégia de ressuscitação (com base no bem elaborado ANDROMEDA </a:t>
            </a:r>
            <a:r>
              <a:rPr lang="pt-BR" i="1"/>
              <a:t>trial</a:t>
            </a:r>
            <a:r>
              <a:rPr lang="pt-BR"/>
              <a:t>), em conjunto com outras medidas de perfusão. Vamos ao resumo das recomendações nesse item.</a:t>
            </a:r>
          </a:p>
          <a:p>
            <a:pPr marL="571329" indent="-571329">
              <a:buFont typeface="Arial"/>
              <a:buChar char="•"/>
            </a:pPr>
            <a:r>
              <a:rPr lang="pt-BR"/>
              <a:t>Sepse e choque séptico são emergências médicas! Inicie o tratamento e a ressuscitação de forma imediata;</a:t>
            </a:r>
          </a:p>
          <a:p>
            <a:pPr marL="571329" indent="-571329">
              <a:buFont typeface="Arial"/>
              <a:buChar char="•"/>
            </a:pPr>
            <a:r>
              <a:rPr lang="pt-BR"/>
              <a:t>Expansão volêmica de, no mínimo, 30 ml/kg de cristaloides nas primeiras 3 horas de ressuscitação, em pacientes com evidência de hipoperfusão pela sepse ou choque séptico;</a:t>
            </a:r>
          </a:p>
          <a:p>
            <a:pPr marL="571329" indent="-571329">
              <a:buFont typeface="Arial"/>
              <a:buChar char="•"/>
            </a:pPr>
            <a:r>
              <a:rPr lang="pt-BR"/>
              <a:t>Visando guiar a ressuscitação volêmica, dê preferência ao uso de medidas dinâmicas de fluidorresponsividade em detrimento à somente exame físico ou parâmetros estáticos;</a:t>
            </a:r>
          </a:p>
          <a:p>
            <a:pPr marL="571329" indent="-571329">
              <a:buFont typeface="Arial"/>
              <a:buChar char="•"/>
            </a:pPr>
            <a:r>
              <a:rPr lang="pt-BR"/>
              <a:t>Utilize a redução do lactato como meta para guiar a ressuscitação em pacientes com lactato elevado (não deixe de considerar o contexto clínico e outras causas para elevação do lactato);</a:t>
            </a:r>
          </a:p>
          <a:p>
            <a:pPr marL="571329" indent="-571329">
              <a:buFont typeface="Arial"/>
              <a:buChar char="•"/>
            </a:pPr>
            <a:r>
              <a:rPr lang="pt-BR"/>
              <a:t>E, por último, a novidade da </a:t>
            </a:r>
            <a:r>
              <a:rPr lang="pt-BR" i="1"/>
              <a:t>guideline</a:t>
            </a:r>
            <a:r>
              <a:rPr lang="pt-BR"/>
              <a:t>. Utilize o tempo de enchimento capilar para guiar a ressuscitação, como adjuvante a outras medidas de perfusão!</a:t>
            </a:r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4A24157-1725-4C70-960B-9E1017FC0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370" y="1350002"/>
            <a:ext cx="10400608" cy="1999393"/>
          </a:xfrm>
        </p:spPr>
        <p:txBody>
          <a:bodyPr/>
          <a:lstStyle/>
          <a:p>
            <a:r>
              <a:rPr lang="pt-BR" b="0"/>
              <a:t>Ressuscitação inicial na sepse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9586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480E45-6FB3-18F9-3818-E314F5FA4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A7C014-BDA1-4299-FD8F-A09655FC2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" t="18889" r="6666" b="22592"/>
          <a:stretch/>
        </p:blipFill>
        <p:spPr>
          <a:xfrm>
            <a:off x="27214" y="2231308"/>
            <a:ext cx="18413186" cy="67056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E1EA871-474B-B6E8-4323-C7609B8E1A38}"/>
              </a:ext>
            </a:extLst>
          </p:cNvPr>
          <p:cNvSpPr txBox="1"/>
          <p:nvPr/>
        </p:nvSpPr>
        <p:spPr>
          <a:xfrm>
            <a:off x="5036470" y="907632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1" u="none" strike="noStrike" baseline="0" dirty="0">
                <a:latin typeface="Helvetica-Oblique"/>
              </a:rPr>
              <a:t>Critical Care Medicine </a:t>
            </a:r>
            <a:r>
              <a:rPr lang="it-IT" sz="2400" b="0" i="0" u="none" strike="noStrike" baseline="0" dirty="0">
                <a:latin typeface="Helvetica" panose="020B0604020202020204" pitchFamily="34" charset="0"/>
              </a:rPr>
              <a:t>www.ccmjournal.org </a:t>
            </a:r>
            <a:r>
              <a:rPr lang="it-IT" sz="2400" b="1" i="0" u="none" strike="noStrike" baseline="0" dirty="0">
                <a:latin typeface="Helvetica-Bold"/>
              </a:rPr>
              <a:t>e1065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788017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6E3905B4-C9CA-436C-BC89-5A90F5DA2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464086"/>
              </p:ext>
            </p:extLst>
          </p:nvPr>
        </p:nvGraphicFramePr>
        <p:xfrm>
          <a:off x="1298807" y="3628568"/>
          <a:ext cx="15119599" cy="310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9599">
                  <a:extLst>
                    <a:ext uri="{9D8B030D-6E8A-4147-A177-3AD203B41FA5}">
                      <a16:colId xmlns:a16="http://schemas.microsoft.com/office/drawing/2014/main" val="2719849155"/>
                    </a:ext>
                  </a:extLst>
                </a:gridCol>
              </a:tblGrid>
              <a:tr h="731294">
                <a:tc>
                  <a:txBody>
                    <a:bodyPr/>
                    <a:lstStyle/>
                    <a:p>
                      <a:r>
                        <a:rPr lang="pt-BR" sz="3600" dirty="0">
                          <a:effectLst/>
                        </a:rPr>
                        <a:t>O que é novo?</a:t>
                      </a: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2557018373"/>
                  </a:ext>
                </a:extLst>
              </a:tr>
              <a:tr h="2376706">
                <a:tc>
                  <a:txBody>
                    <a:bodyPr/>
                    <a:lstStyle/>
                    <a:p>
                      <a:r>
                        <a:rPr lang="pt-BR" sz="3600" dirty="0">
                          <a:effectLst/>
                        </a:rPr>
                        <a:t>Para pacientes com choque séptico em uso de vasopressores, recomenda-se o alvo inicial de pressão arterial média (PAM) de 65 mmHg em detrimento a valores maiores de PAM. (Recomendação forte; evidência de moderada qualidade)</a:t>
                      </a:r>
                      <a:endParaRPr lang="pt-BR" sz="3600" dirty="0">
                        <a:solidFill>
                          <a:srgbClr val="3A3A3A"/>
                        </a:solidFill>
                        <a:effectLst/>
                      </a:endParaRP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409737061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B4C77469-BA38-469B-9EF6-02BF14F68766}"/>
              </a:ext>
            </a:extLst>
          </p:cNvPr>
          <p:cNvGraphicFramePr>
            <a:graphicFrameLocks noGrp="1"/>
          </p:cNvGraphicFramePr>
          <p:nvPr/>
        </p:nvGraphicFramePr>
        <p:xfrm>
          <a:off x="1315328" y="6109792"/>
          <a:ext cx="15163904" cy="3657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3904">
                  <a:extLst>
                    <a:ext uri="{9D8B030D-6E8A-4147-A177-3AD203B41FA5}">
                      <a16:colId xmlns:a16="http://schemas.microsoft.com/office/drawing/2014/main" val="407942239"/>
                    </a:ext>
                  </a:extLst>
                </a:gridCol>
              </a:tblGrid>
              <a:tr h="731294">
                <a:tc>
                  <a:txBody>
                    <a:bodyPr/>
                    <a:lstStyle/>
                    <a:p>
                      <a:r>
                        <a:rPr lang="pt-BR" sz="3600">
                          <a:effectLst/>
                        </a:rPr>
                        <a:t>O que é novo?</a:t>
                      </a: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429423210"/>
                  </a:ext>
                </a:extLst>
              </a:tr>
              <a:tr h="2925177">
                <a:tc>
                  <a:txBody>
                    <a:bodyPr/>
                    <a:lstStyle/>
                    <a:p>
                      <a:r>
                        <a:rPr lang="pt-BR" sz="3600">
                          <a:effectLst/>
                        </a:rPr>
                        <a:t>Para adultos com suspeita de sepse ou choque séptico sem confirmação de infecção, recomenda-se reavaliação contínua e pesquisa de diagnósticos alternativos e a interrupção de antibioticoterapia empírica se causas alternativas forem identificadas ou se forem a principal suspeita.</a:t>
                      </a:r>
                    </a:p>
                    <a:p>
                      <a:r>
                        <a:rPr lang="pt-BR" sz="3600">
                          <a:effectLst/>
                        </a:rPr>
                        <a:t>(Recomendação de melhor prática)</a:t>
                      </a:r>
                      <a:endParaRPr lang="pt-BR" sz="3600">
                        <a:solidFill>
                          <a:srgbClr val="3A3A3A"/>
                        </a:solidFill>
                        <a:effectLst/>
                      </a:endParaRP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686236619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8419E1E5-74F6-46CA-B5FD-080F12CBA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825034"/>
              </p:ext>
            </p:extLst>
          </p:nvPr>
        </p:nvGraphicFramePr>
        <p:xfrm>
          <a:off x="1298807" y="519720"/>
          <a:ext cx="15140077" cy="3108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0077">
                  <a:extLst>
                    <a:ext uri="{9D8B030D-6E8A-4147-A177-3AD203B41FA5}">
                      <a16:colId xmlns:a16="http://schemas.microsoft.com/office/drawing/2014/main" val="3070198865"/>
                    </a:ext>
                  </a:extLst>
                </a:gridCol>
              </a:tblGrid>
              <a:tr h="731294">
                <a:tc>
                  <a:txBody>
                    <a:bodyPr/>
                    <a:lstStyle/>
                    <a:p>
                      <a:r>
                        <a:rPr lang="pt-BR" sz="3600">
                          <a:effectLst/>
                        </a:rPr>
                        <a:t>O que é novo?</a:t>
                      </a: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1622248054"/>
                  </a:ext>
                </a:extLst>
              </a:tr>
              <a:tr h="2376706">
                <a:tc>
                  <a:txBody>
                    <a:bodyPr/>
                    <a:lstStyle/>
                    <a:p>
                      <a:r>
                        <a:rPr lang="pt-BR" sz="3600" dirty="0">
                          <a:effectLst/>
                        </a:rPr>
                        <a:t>Para pacientes adultos com suspeita de sepse ou choque séptico, sugere-se contra o uso de </a:t>
                      </a:r>
                      <a:r>
                        <a:rPr lang="pt-BR" sz="3600" dirty="0" err="1">
                          <a:effectLst/>
                        </a:rPr>
                        <a:t>procalcitonina</a:t>
                      </a:r>
                      <a:r>
                        <a:rPr lang="pt-BR" sz="3600" dirty="0">
                          <a:effectLst/>
                        </a:rPr>
                        <a:t> em conjunto com avaliação clínica para decidir quando iniciar antibióticos quando comparado com avaliação clínica somente</a:t>
                      </a:r>
                    </a:p>
                    <a:p>
                      <a:r>
                        <a:rPr lang="pt-BR" sz="3600" dirty="0">
                          <a:effectLst/>
                        </a:rPr>
                        <a:t>Recomendação fraca; evidência de muito baixa qualidade</a:t>
                      </a:r>
                      <a:endParaRPr lang="pt-BR" sz="3600" dirty="0">
                        <a:solidFill>
                          <a:srgbClr val="3A3A3A"/>
                        </a:solidFill>
                        <a:effectLst/>
                      </a:endParaRPr>
                    </a:p>
                  </a:txBody>
                  <a:tcPr marL="182824" marR="182824" marT="91412" marB="91412" anchor="ctr"/>
                </a:tc>
                <a:extLst>
                  <a:ext uri="{0D108BD9-81ED-4DB2-BD59-A6C34878D82A}">
                    <a16:rowId xmlns:a16="http://schemas.microsoft.com/office/drawing/2014/main" val="416008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40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7E1AD82-94F1-411D-AF78-5F3AC685F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369" y="1112848"/>
            <a:ext cx="7360736" cy="813261"/>
          </a:xfrm>
        </p:spPr>
        <p:txBody>
          <a:bodyPr/>
          <a:lstStyle/>
          <a:p>
            <a:r>
              <a:rPr lang="pt-BR">
                <a:latin typeface="Verdana"/>
                <a:ea typeface="Verdana"/>
              </a:rPr>
              <a:t>HEMODINÂMICA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D448C5-6FF5-47E7-BBBC-6F6C0A3D423D}"/>
              </a:ext>
            </a:extLst>
          </p:cNvPr>
          <p:cNvSpPr txBox="1"/>
          <p:nvPr/>
        </p:nvSpPr>
        <p:spPr>
          <a:xfrm>
            <a:off x="819226" y="1905281"/>
            <a:ext cx="16889617" cy="79405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182824" tIns="91412" rIns="182824" bIns="9141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329" indent="-571329">
              <a:buFont typeface="Wingdings"/>
              <a:buChar char="ü"/>
            </a:pPr>
            <a:r>
              <a:rPr lang="pt-BR" sz="3600" dirty="0">
                <a:cs typeface="Segoe UI"/>
              </a:rPr>
              <a:t>Para adultos com sepse ou choque séptico, recomendamos o uso de cristaloides como fluido de primeira linha para ressuscitação.</a:t>
            </a:r>
            <a:r>
              <a:rPr lang="en-US" sz="3600" dirty="0">
                <a:cs typeface="Segoe UI"/>
              </a:rPr>
              <a:t>​</a:t>
            </a:r>
            <a:endParaRPr lang="pt-BR" sz="3600" dirty="0"/>
          </a:p>
          <a:p>
            <a:r>
              <a:rPr lang="pt-BR" sz="3600" dirty="0">
                <a:cs typeface="Segoe UI"/>
              </a:rPr>
              <a:t>      (Recomendação forte – Evidência de moderada qualidade)</a:t>
            </a:r>
          </a:p>
          <a:p>
            <a:pPr marL="571329" indent="-571329">
              <a:buFont typeface="Wingdings"/>
              <a:buChar char="ü"/>
            </a:pPr>
            <a:r>
              <a:rPr lang="pt-BR" sz="3600" dirty="0">
                <a:ea typeface="+mn-lt"/>
                <a:cs typeface="+mn-lt"/>
              </a:rPr>
              <a:t>Para adultos com choque séptico, recomendamos o uso de </a:t>
            </a:r>
            <a:r>
              <a:rPr lang="pt-BR" sz="3600" dirty="0">
                <a:highlight>
                  <a:srgbClr val="00FF00"/>
                </a:highlight>
                <a:ea typeface="+mn-lt"/>
                <a:cs typeface="+mn-lt"/>
              </a:rPr>
              <a:t>norepinefrina</a:t>
            </a:r>
            <a:r>
              <a:rPr lang="pt-BR" sz="3600" dirty="0">
                <a:ea typeface="+mn-lt"/>
                <a:cs typeface="+mn-lt"/>
              </a:rPr>
              <a:t> como agente de </a:t>
            </a:r>
            <a:r>
              <a:rPr lang="pt-BR" sz="3600" dirty="0">
                <a:highlight>
                  <a:srgbClr val="00FF00"/>
                </a:highlight>
                <a:ea typeface="+mn-lt"/>
                <a:cs typeface="+mn-lt"/>
              </a:rPr>
              <a:t>primeira linha </a:t>
            </a:r>
            <a:r>
              <a:rPr lang="pt-BR" sz="3600" dirty="0">
                <a:ea typeface="+mn-lt"/>
                <a:cs typeface="+mn-lt"/>
              </a:rPr>
              <a:t>em vez de outros vasopressores.</a:t>
            </a:r>
          </a:p>
          <a:p>
            <a:pPr marL="571329" indent="-571329">
              <a:buFont typeface="Wingdings"/>
              <a:buChar char="ü"/>
            </a:pPr>
            <a:r>
              <a:rPr lang="pt-BR" sz="3600" dirty="0">
                <a:ea typeface="+mn-lt"/>
                <a:cs typeface="+mn-lt"/>
              </a:rPr>
              <a:t>Para adultos com choque séptico em norepinefrina em </a:t>
            </a:r>
            <a:r>
              <a:rPr lang="pt-BR" sz="3600" dirty="0">
                <a:highlight>
                  <a:srgbClr val="FFFF00"/>
                </a:highlight>
                <a:ea typeface="+mn-lt"/>
                <a:cs typeface="+mn-lt"/>
              </a:rPr>
              <a:t>dose superior a 0.5 mcg/kg/min</a:t>
            </a:r>
            <a:r>
              <a:rPr lang="pt-BR" sz="3600" dirty="0">
                <a:ea typeface="+mn-lt"/>
                <a:cs typeface="+mn-lt"/>
              </a:rPr>
              <a:t> com níveis inadequados de PAM, sugerimos adicionar </a:t>
            </a:r>
            <a:r>
              <a:rPr lang="pt-BR" sz="3600" dirty="0">
                <a:highlight>
                  <a:srgbClr val="FFFF00"/>
                </a:highlight>
                <a:ea typeface="+mn-lt"/>
                <a:cs typeface="+mn-lt"/>
              </a:rPr>
              <a:t>vasopressina </a:t>
            </a:r>
            <a:r>
              <a:rPr lang="pt-BR" sz="3600" dirty="0">
                <a:ea typeface="+mn-lt"/>
                <a:cs typeface="+mn-lt"/>
              </a:rPr>
              <a:t>em vez de aumentar a dose de norepinefrina.</a:t>
            </a:r>
          </a:p>
          <a:p>
            <a:pPr marL="571329" indent="-571329">
              <a:buFont typeface="Wingdings"/>
              <a:buChar char="ü"/>
            </a:pPr>
            <a:r>
              <a:rPr lang="pt-BR" sz="3600" dirty="0">
                <a:ea typeface="+mn-lt"/>
                <a:cs typeface="+mn-lt"/>
              </a:rPr>
              <a:t>Não há evidências suficientes para fazer uma recomendação sobre o uso de estratégias de fluidos! Nesse cenário, o que parece ser mais racional é  o auxílio de um método de avaliação de fluido-responsividade dinâmico e quando indisponível, guiar a </a:t>
            </a:r>
            <a:r>
              <a:rPr lang="pt-BR" sz="3600" dirty="0" err="1">
                <a:ea typeface="+mn-lt"/>
                <a:cs typeface="+mn-lt"/>
              </a:rPr>
              <a:t>fluidoterapia</a:t>
            </a:r>
            <a:r>
              <a:rPr lang="pt-BR" sz="3600" dirty="0">
                <a:ea typeface="+mn-lt"/>
                <a:cs typeface="+mn-lt"/>
              </a:rPr>
              <a:t> por outros parâmetros </a:t>
            </a:r>
            <a:r>
              <a:rPr lang="pt-BR" sz="3600" dirty="0" err="1">
                <a:ea typeface="+mn-lt"/>
                <a:cs typeface="+mn-lt"/>
              </a:rPr>
              <a:t>perfusionais</a:t>
            </a:r>
            <a:r>
              <a:rPr lang="pt-BR" sz="3600" dirty="0">
                <a:ea typeface="+mn-lt"/>
                <a:cs typeface="+mn-lt"/>
              </a:rPr>
              <a:t>, como o tempo de enchimento capilar distal, conforme já demonstrado pelo ANDROMEDA </a:t>
            </a:r>
            <a:r>
              <a:rPr lang="pt-BR" sz="3600" i="1" dirty="0" err="1">
                <a:ea typeface="+mn-lt"/>
                <a:cs typeface="+mn-lt"/>
              </a:rPr>
              <a:t>trial</a:t>
            </a:r>
            <a:r>
              <a:rPr lang="pt-BR" sz="3600" dirty="0">
                <a:ea typeface="+mn-lt"/>
                <a:cs typeface="+mn-lt"/>
              </a:rPr>
              <a:t>.</a:t>
            </a:r>
            <a:endParaRPr lang="pt-BR" sz="36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33139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59364EB-4E0A-7B28-E0E2-8AFBF325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6B2F27-6F35-E2A4-9A22-3D68B38FB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22A430E-1AB9-DD1F-5CC4-7134F848F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CD56A9-0773-B573-649D-446BC99A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3" t="41852" r="10833" b="41111"/>
          <a:stretch/>
        </p:blipFill>
        <p:spPr>
          <a:xfrm>
            <a:off x="221434" y="3062715"/>
            <a:ext cx="17845129" cy="19993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FBD661-D98D-FC86-52C5-17B9B43F23A5}"/>
              </a:ext>
            </a:extLst>
          </p:cNvPr>
          <p:cNvSpPr txBox="1"/>
          <p:nvPr/>
        </p:nvSpPr>
        <p:spPr>
          <a:xfrm>
            <a:off x="5080424" y="561678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0" i="1" u="none" strike="noStrike" baseline="0" dirty="0">
                <a:latin typeface="Helvetica-Oblique"/>
              </a:rPr>
              <a:t>Critical Care Medicine </a:t>
            </a:r>
            <a:r>
              <a:rPr lang="it-IT" sz="2400" b="0" i="0" u="none" strike="noStrike" baseline="0" dirty="0">
                <a:latin typeface="Helvetica" panose="020B0604020202020204" pitchFamily="34" charset="0"/>
              </a:rPr>
              <a:t>www.ccmjournal.org </a:t>
            </a:r>
            <a:r>
              <a:rPr lang="it-IT" sz="2400" b="1" i="0" u="none" strike="noStrike" baseline="0" dirty="0">
                <a:latin typeface="Helvetica-Bold"/>
              </a:rPr>
              <a:t>e1065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429345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D8B607-BA4B-4659-A9F3-51EBF0580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7369" y="3329169"/>
            <a:ext cx="15145314" cy="493282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pt-BR" sz="2799" b="1" dirty="0">
                <a:latin typeface="Verdana"/>
                <a:ea typeface="Verdana"/>
              </a:rPr>
              <a:t>Corticoide</a:t>
            </a:r>
            <a:endParaRPr lang="pt-BR" sz="2799" dirty="0">
              <a:latin typeface="Verdana"/>
              <a:ea typeface="Verdana"/>
            </a:endParaRPr>
          </a:p>
          <a:p>
            <a:r>
              <a:rPr lang="pt-BR" sz="2799" dirty="0">
                <a:latin typeface="Verdana"/>
                <a:ea typeface="Verdana"/>
              </a:rPr>
              <a:t>O uso de corticoide continua sendo indicado nos pacientes com choque séptico em uso progressivo de droga vasoativa. Recomenda-se o início do </a:t>
            </a:r>
            <a:r>
              <a:rPr lang="pt-BR" sz="2799" dirty="0" err="1">
                <a:latin typeface="Verdana"/>
                <a:ea typeface="Verdana"/>
              </a:rPr>
              <a:t>corticóide</a:t>
            </a:r>
            <a:r>
              <a:rPr lang="pt-BR" sz="2799" dirty="0">
                <a:latin typeface="Verdana"/>
                <a:ea typeface="Verdana"/>
              </a:rPr>
              <a:t> a partir de </a:t>
            </a:r>
            <a:r>
              <a:rPr lang="pt-BR" sz="2799" dirty="0">
                <a:highlight>
                  <a:srgbClr val="FF0000"/>
                </a:highlight>
                <a:latin typeface="Verdana"/>
                <a:ea typeface="Verdana"/>
              </a:rPr>
              <a:t>doses &gt; 0,25 mcg/kg/min de noradrenalina </a:t>
            </a:r>
            <a:r>
              <a:rPr lang="pt-BR" sz="2799" dirty="0">
                <a:latin typeface="Verdana"/>
                <a:ea typeface="Verdana"/>
              </a:rPr>
              <a:t>ou adrenalina, em até 4 horas.</a:t>
            </a:r>
          </a:p>
          <a:p>
            <a:r>
              <a:rPr lang="pt-BR" sz="2799" dirty="0">
                <a:latin typeface="Verdana"/>
                <a:ea typeface="Verdana"/>
              </a:rPr>
              <a:t>Tipicamente, utiliza-se </a:t>
            </a:r>
            <a:r>
              <a:rPr lang="pt-BR" sz="2799" dirty="0">
                <a:highlight>
                  <a:srgbClr val="00FFFF"/>
                </a:highlight>
                <a:latin typeface="Verdana"/>
                <a:ea typeface="Verdana"/>
              </a:rPr>
              <a:t>hidrocortisona na dose de 200 mg/dia (50 mg a cada 6h </a:t>
            </a:r>
            <a:r>
              <a:rPr lang="pt-BR" sz="2799" dirty="0">
                <a:latin typeface="Verdana"/>
                <a:ea typeface="Verdana"/>
              </a:rPr>
              <a:t>ou em infusão contínua, sem superioridade de uma em relação à outra).</a:t>
            </a:r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29A2ABE-E337-4C02-AA34-2188595E1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966" y="1350002"/>
            <a:ext cx="8551034" cy="1999393"/>
          </a:xfrm>
        </p:spPr>
        <p:txBody>
          <a:bodyPr/>
          <a:lstStyle/>
          <a:p>
            <a:r>
              <a:rPr lang="pt-BR" dirty="0">
                <a:latin typeface="Verdana"/>
                <a:ea typeface="Verdana"/>
              </a:rPr>
              <a:t>TERAPIAS ADICIONAIS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22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7E63AE-FE3E-4CC0-8103-EF94D5717937}"/>
              </a:ext>
            </a:extLst>
          </p:cNvPr>
          <p:cNvSpPr/>
          <p:nvPr/>
        </p:nvSpPr>
        <p:spPr>
          <a:xfrm>
            <a:off x="3886200" y="1714500"/>
            <a:ext cx="100584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0" dirty="0"/>
              <a:t>S  O  F  A</a:t>
            </a:r>
            <a:r>
              <a:rPr lang="pt-BR" dirty="0"/>
              <a:t> 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4C108386-4CA0-4037-97FD-E79DE012F05C}"/>
              </a:ext>
            </a:extLst>
          </p:cNvPr>
          <p:cNvSpPr/>
          <p:nvPr/>
        </p:nvSpPr>
        <p:spPr>
          <a:xfrm>
            <a:off x="7757009" y="3886200"/>
            <a:ext cx="658812" cy="194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40D41E69-6F39-4EDB-B401-22FB155B1D3A}"/>
              </a:ext>
            </a:extLst>
          </p:cNvPr>
          <p:cNvSpPr/>
          <p:nvPr/>
        </p:nvSpPr>
        <p:spPr>
          <a:xfrm>
            <a:off x="5814566" y="3917664"/>
            <a:ext cx="658812" cy="194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C770BDE9-1FFC-4A50-805D-1A3805EE4785}"/>
              </a:ext>
            </a:extLst>
          </p:cNvPr>
          <p:cNvSpPr/>
          <p:nvPr/>
        </p:nvSpPr>
        <p:spPr>
          <a:xfrm>
            <a:off x="9466367" y="3886200"/>
            <a:ext cx="658812" cy="194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423D417-84BE-47FE-90A0-CAA05E115303}"/>
              </a:ext>
            </a:extLst>
          </p:cNvPr>
          <p:cNvSpPr/>
          <p:nvPr/>
        </p:nvSpPr>
        <p:spPr>
          <a:xfrm>
            <a:off x="11376077" y="3841251"/>
            <a:ext cx="658812" cy="1943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1741C0-24AD-438A-A120-81C6C498A096}"/>
              </a:ext>
            </a:extLst>
          </p:cNvPr>
          <p:cNvSpPr txBox="1"/>
          <p:nvPr/>
        </p:nvSpPr>
        <p:spPr>
          <a:xfrm>
            <a:off x="5943601" y="6743700"/>
            <a:ext cx="825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0" dirty="0"/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F44542-4BDF-46D7-BCD8-61DB15FD293E}"/>
              </a:ext>
            </a:extLst>
          </p:cNvPr>
          <p:cNvSpPr txBox="1"/>
          <p:nvPr/>
        </p:nvSpPr>
        <p:spPr>
          <a:xfrm>
            <a:off x="11487820" y="6629400"/>
            <a:ext cx="825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0" dirty="0"/>
              <a:t>2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30A8B4-5562-488E-AC64-B59413097F4E}"/>
              </a:ext>
            </a:extLst>
          </p:cNvPr>
          <p:cNvSpPr txBox="1"/>
          <p:nvPr/>
        </p:nvSpPr>
        <p:spPr>
          <a:xfrm>
            <a:off x="7757009" y="6710787"/>
            <a:ext cx="825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0" dirty="0"/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8C22D4-9BAB-4B73-9CB3-0C8B420D4A6A}"/>
              </a:ext>
            </a:extLst>
          </p:cNvPr>
          <p:cNvSpPr txBox="1"/>
          <p:nvPr/>
        </p:nvSpPr>
        <p:spPr>
          <a:xfrm>
            <a:off x="9621130" y="6710787"/>
            <a:ext cx="825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0" dirty="0"/>
              <a:t>1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D215F33-1108-48C0-9F73-6D7705854810}"/>
              </a:ext>
            </a:extLst>
          </p:cNvPr>
          <p:cNvSpPr/>
          <p:nvPr/>
        </p:nvSpPr>
        <p:spPr>
          <a:xfrm>
            <a:off x="3200401" y="8234282"/>
            <a:ext cx="3272978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SNC</a:t>
            </a:r>
          </a:p>
          <a:p>
            <a:pPr algn="ctr"/>
            <a:r>
              <a:rPr lang="pt-BR" sz="4000" dirty="0"/>
              <a:t>SANGUE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EFFD765-BFCB-4FDB-B292-0C3F084CAFF6}"/>
              </a:ext>
            </a:extLst>
          </p:cNvPr>
          <p:cNvSpPr/>
          <p:nvPr/>
        </p:nvSpPr>
        <p:spPr>
          <a:xfrm>
            <a:off x="11764537" y="8234282"/>
            <a:ext cx="3272978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ARTERIAL</a:t>
            </a:r>
          </a:p>
          <a:p>
            <a:pPr algn="ctr"/>
            <a:r>
              <a:rPr lang="pt-BR" sz="4000" dirty="0"/>
              <a:t>ANURIA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8367C40-BE02-470B-8DB3-8E782C336D1F}"/>
              </a:ext>
            </a:extLst>
          </p:cNvPr>
          <p:cNvSpPr/>
          <p:nvPr/>
        </p:nvSpPr>
        <p:spPr>
          <a:xfrm>
            <a:off x="7502116" y="8199479"/>
            <a:ext cx="1158392" cy="1334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O2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9D4609B-576B-4245-8AD1-AD47BE73390D}"/>
              </a:ext>
            </a:extLst>
          </p:cNvPr>
          <p:cNvSpPr/>
          <p:nvPr/>
        </p:nvSpPr>
        <p:spPr>
          <a:xfrm>
            <a:off x="9504919" y="8225644"/>
            <a:ext cx="1158392" cy="1334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FIGADO</a:t>
            </a:r>
          </a:p>
        </p:txBody>
      </p:sp>
    </p:spTree>
    <p:extLst>
      <p:ext uri="{BB962C8B-B14F-4D97-AF65-F5344CB8AC3E}">
        <p14:creationId xmlns:p14="http://schemas.microsoft.com/office/powerpoint/2010/main" val="3459224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38D2E1-EA55-4618-9484-4621E3DD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7369" y="2984111"/>
            <a:ext cx="14088904" cy="527788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pt-BR" sz="3199" b="1" dirty="0">
                <a:latin typeface="Verdana"/>
                <a:ea typeface="Verdana"/>
              </a:rPr>
              <a:t>Vitamina C</a:t>
            </a:r>
            <a:endParaRPr lang="pt-BR" sz="3199" dirty="0">
              <a:latin typeface="Verdana"/>
              <a:ea typeface="Verdana"/>
            </a:endParaRPr>
          </a:p>
          <a:p>
            <a:r>
              <a:rPr lang="pt-BR" sz="3199" dirty="0">
                <a:latin typeface="Verdana"/>
                <a:ea typeface="Verdana"/>
              </a:rPr>
              <a:t>Muito discutida no tratamento da sepse. O painel atual analisou sete ensaios clínicos randomizados, envolvendo um total de 416 pacientes graves. A utilização da </a:t>
            </a:r>
            <a:r>
              <a:rPr lang="pt-BR" sz="3199" dirty="0">
                <a:latin typeface="Verdana"/>
                <a:ea typeface="Verdana"/>
                <a:hlinkClick r:id="rId3"/>
              </a:rPr>
              <a:t>vitamina C</a:t>
            </a:r>
            <a:r>
              <a:rPr lang="pt-BR" sz="3199" dirty="0">
                <a:latin typeface="Verdana"/>
                <a:ea typeface="Verdana"/>
              </a:rPr>
              <a:t> </a:t>
            </a:r>
            <a:r>
              <a:rPr lang="pt-BR" sz="3199" dirty="0">
                <a:highlight>
                  <a:srgbClr val="FF0000"/>
                </a:highlight>
                <a:latin typeface="Verdana"/>
                <a:ea typeface="Verdana"/>
              </a:rPr>
              <a:t>não</a:t>
            </a:r>
            <a:r>
              <a:rPr lang="pt-BR" sz="3199" dirty="0">
                <a:latin typeface="Verdana"/>
                <a:ea typeface="Verdana"/>
              </a:rPr>
              <a:t> promoveu redução da mortalidade em comparação ao cuidado padrão.</a:t>
            </a:r>
          </a:p>
          <a:p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BB97F21-2B43-4576-BD35-0DB79FE70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4966" y="1350002"/>
            <a:ext cx="9846434" cy="1999393"/>
          </a:xfrm>
        </p:spPr>
        <p:txBody>
          <a:bodyPr/>
          <a:lstStyle/>
          <a:p>
            <a:r>
              <a:rPr lang="pt-BR" dirty="0">
                <a:latin typeface="Verdana"/>
                <a:ea typeface="Verdana"/>
              </a:rPr>
              <a:t>TERAPIAS ADICIONAIS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374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536621"/>
            <a:ext cx="14606588" cy="1128194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7200" spc="-15" dirty="0"/>
              <a:t>Anamnese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3238500"/>
            <a:ext cx="16840200" cy="562846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80021" indent="-161925">
              <a:spcBef>
                <a:spcPts val="150"/>
              </a:spcBef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dirty="0">
                <a:latin typeface="Arial"/>
                <a:cs typeface="Arial"/>
              </a:rPr>
              <a:t>Id:</a:t>
            </a:r>
            <a:r>
              <a:rPr sz="3600" spc="-60" dirty="0">
                <a:latin typeface="Arial"/>
                <a:cs typeface="Arial"/>
              </a:rPr>
              <a:t> </a:t>
            </a:r>
            <a:r>
              <a:rPr sz="3600" dirty="0" err="1">
                <a:latin typeface="Arial"/>
                <a:cs typeface="Arial"/>
              </a:rPr>
              <a:t>Paciente</a:t>
            </a:r>
            <a:r>
              <a:rPr sz="3600" spc="-8" dirty="0">
                <a:latin typeface="Arial"/>
                <a:cs typeface="Arial"/>
              </a:rPr>
              <a:t> </a:t>
            </a:r>
            <a:r>
              <a:rPr lang="pt-BR" sz="3600" dirty="0" err="1">
                <a:latin typeface="Arial"/>
                <a:cs typeface="Arial"/>
              </a:rPr>
              <a:t>masc</a:t>
            </a:r>
            <a:r>
              <a:rPr sz="3600" dirty="0">
                <a:latin typeface="Arial"/>
                <a:cs typeface="Arial"/>
              </a:rPr>
              <a:t>,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40</a:t>
            </a:r>
            <a:r>
              <a:rPr sz="3600" spc="-38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anos,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lang="pt-BR" sz="3600" spc="-15" dirty="0">
                <a:latin typeface="Arial"/>
                <a:cs typeface="Arial"/>
              </a:rPr>
              <a:t>caminhoneiro</a:t>
            </a:r>
            <a:r>
              <a:rPr sz="3600" spc="-15" dirty="0"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80021" indent="-161925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dirty="0">
                <a:latin typeface="Arial"/>
                <a:cs typeface="Arial"/>
              </a:rPr>
              <a:t>QP:</a:t>
            </a:r>
            <a:r>
              <a:rPr sz="3600" spc="-38" dirty="0">
                <a:latin typeface="Arial"/>
                <a:cs typeface="Arial"/>
              </a:rPr>
              <a:t> </a:t>
            </a:r>
            <a:r>
              <a:rPr lang="pt-BR" sz="3600" dirty="0">
                <a:latin typeface="Arial"/>
                <a:cs typeface="Arial"/>
              </a:rPr>
              <a:t>vômitos</a:t>
            </a:r>
            <a:r>
              <a:rPr sz="3600" dirty="0">
                <a:latin typeface="Arial"/>
                <a:cs typeface="Arial"/>
              </a:rPr>
              <a:t> </a:t>
            </a:r>
            <a:r>
              <a:rPr lang="pt-BR" sz="3600" dirty="0">
                <a:latin typeface="Arial"/>
                <a:cs typeface="Arial"/>
              </a:rPr>
              <a:t>3 episódios com desmaio</a:t>
            </a:r>
            <a:r>
              <a:rPr sz="3600" spc="-15" dirty="0"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9050" marR="7620" algn="just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lang="pt-BR" sz="3600" dirty="0">
                <a:latin typeface="Arial"/>
                <a:cs typeface="Arial"/>
              </a:rPr>
              <a:t>HISTORIA PREVIA </a:t>
            </a:r>
            <a:r>
              <a:rPr sz="3600" dirty="0">
                <a:latin typeface="Arial"/>
                <a:cs typeface="Arial"/>
              </a:rPr>
              <a:t>:</a:t>
            </a:r>
            <a:r>
              <a:rPr sz="3600" spc="-53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Paciente</a:t>
            </a:r>
            <a:r>
              <a:rPr sz="3600" spc="-45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em</a:t>
            </a:r>
            <a:r>
              <a:rPr sz="3600" spc="-45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tratamento</a:t>
            </a:r>
            <a:r>
              <a:rPr sz="3600" spc="893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de</a:t>
            </a:r>
            <a:r>
              <a:rPr sz="3600" spc="893" dirty="0">
                <a:latin typeface="Arial"/>
                <a:cs typeface="Arial"/>
              </a:rPr>
              <a:t> </a:t>
            </a:r>
            <a:r>
              <a:rPr lang="pt-BR" sz="3600" dirty="0">
                <a:latin typeface="Arial"/>
                <a:cs typeface="Arial"/>
              </a:rPr>
              <a:t>tosse com catarro em uso de xarope para tosse e expectorante para catarro por auto medicação</a:t>
            </a:r>
            <a:r>
              <a:rPr sz="3600" dirty="0">
                <a:latin typeface="Arial"/>
                <a:cs typeface="Arial"/>
              </a:rPr>
              <a:t>,</a:t>
            </a:r>
            <a:r>
              <a:rPr sz="3600" spc="683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apresentou</a:t>
            </a:r>
            <a:r>
              <a:rPr sz="3600" spc="705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quadro</a:t>
            </a:r>
            <a:r>
              <a:rPr sz="3600" spc="689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de</a:t>
            </a:r>
            <a:r>
              <a:rPr sz="3600" spc="689" dirty="0">
                <a:latin typeface="Arial"/>
                <a:cs typeface="Arial"/>
              </a:rPr>
              <a:t>  </a:t>
            </a:r>
            <a:r>
              <a:rPr lang="pt-BR" sz="3600" dirty="0">
                <a:latin typeface="Arial"/>
                <a:cs typeface="Arial"/>
              </a:rPr>
              <a:t>desmaio estando estacionado em posto de gasolina há 1 dia foi </a:t>
            </a:r>
            <a:r>
              <a:rPr sz="3600" spc="780" dirty="0">
                <a:latin typeface="Arial"/>
                <a:cs typeface="Arial"/>
              </a:rPr>
              <a:t>  </a:t>
            </a:r>
            <a:r>
              <a:rPr sz="3600" dirty="0" err="1">
                <a:latin typeface="Arial"/>
                <a:cs typeface="Arial"/>
              </a:rPr>
              <a:t>amparad</a:t>
            </a:r>
            <a:r>
              <a:rPr lang="pt-BR" sz="3600" dirty="0">
                <a:latin typeface="Arial"/>
                <a:cs typeface="Arial"/>
              </a:rPr>
              <a:t>o</a:t>
            </a:r>
            <a:r>
              <a:rPr sz="3600" spc="795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pelas</a:t>
            </a:r>
            <a:r>
              <a:rPr sz="3600" spc="795" dirty="0">
                <a:latin typeface="Arial"/>
                <a:cs typeface="Arial"/>
              </a:rPr>
              <a:t>  </a:t>
            </a:r>
            <a:r>
              <a:rPr sz="3600" dirty="0">
                <a:latin typeface="Arial"/>
                <a:cs typeface="Arial"/>
              </a:rPr>
              <a:t>colegas</a:t>
            </a:r>
            <a:r>
              <a:rPr sz="3600" spc="788" dirty="0">
                <a:latin typeface="Arial"/>
                <a:cs typeface="Arial"/>
              </a:rPr>
              <a:t>  </a:t>
            </a:r>
            <a:r>
              <a:rPr sz="3600" spc="-38" dirty="0">
                <a:latin typeface="Arial"/>
                <a:cs typeface="Arial"/>
              </a:rPr>
              <a:t>de </a:t>
            </a:r>
            <a:r>
              <a:rPr lang="pt-BR" sz="3600" spc="-15" dirty="0">
                <a:latin typeface="Arial"/>
                <a:cs typeface="Arial"/>
              </a:rPr>
              <a:t>caminhoneiros </a:t>
            </a:r>
            <a:r>
              <a:rPr sz="3600" spc="-15" dirty="0">
                <a:latin typeface="Arial"/>
                <a:cs typeface="Arial"/>
              </a:rPr>
              <a:t>.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80021" indent="-161925" algn="just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lang="pt-BR" sz="3600" dirty="0">
                <a:latin typeface="Arial"/>
                <a:cs typeface="Arial"/>
              </a:rPr>
              <a:t>NEGA CORMOBIDADES 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21861"/>
            <a:ext cx="14606588" cy="1766830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dirty="0"/>
              <a:t>Sinais</a:t>
            </a:r>
            <a:r>
              <a:rPr spc="-53" dirty="0"/>
              <a:t> </a:t>
            </a:r>
            <a:r>
              <a:rPr spc="-15" dirty="0"/>
              <a:t>Vitais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3669" y="2344423"/>
            <a:ext cx="9345930" cy="396647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80021" indent="-161925">
              <a:spcBef>
                <a:spcPts val="150"/>
              </a:spcBef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dirty="0">
                <a:latin typeface="Arial"/>
                <a:cs typeface="Arial"/>
              </a:rPr>
              <a:t>FC:</a:t>
            </a:r>
            <a:r>
              <a:rPr sz="3600" spc="-98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13</a:t>
            </a:r>
            <a:r>
              <a:rPr lang="pt-BR" sz="3600" dirty="0">
                <a:solidFill>
                  <a:srgbClr val="FF0000"/>
                </a:solidFill>
                <a:latin typeface="Arial"/>
                <a:cs typeface="Arial"/>
              </a:rPr>
              <a:t>6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bpm</a:t>
            </a:r>
            <a:r>
              <a:rPr sz="3600" dirty="0">
                <a:latin typeface="Arial"/>
                <a:cs typeface="Arial"/>
              </a:rPr>
              <a:t>,</a:t>
            </a:r>
            <a:r>
              <a:rPr sz="3600" spc="-83" dirty="0">
                <a:latin typeface="Arial"/>
                <a:cs typeface="Arial"/>
              </a:rPr>
              <a:t> </a:t>
            </a:r>
            <a:r>
              <a:rPr sz="3600" spc="-15" dirty="0">
                <a:latin typeface="Arial"/>
                <a:cs typeface="Arial"/>
              </a:rPr>
              <a:t>PA: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lang="pt-BR" sz="3600" spc="-15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3600" spc="-15" dirty="0">
                <a:solidFill>
                  <a:srgbClr val="FF0000"/>
                </a:solidFill>
                <a:latin typeface="Arial"/>
                <a:cs typeface="Arial"/>
              </a:rPr>
              <a:t>0x30</a:t>
            </a:r>
            <a:r>
              <a:rPr sz="3600" spc="-15" dirty="0">
                <a:latin typeface="Arial"/>
                <a:cs typeface="Arial"/>
              </a:rPr>
              <a:t>mmHg,</a:t>
            </a:r>
            <a:r>
              <a:rPr sz="3600" spc="-127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TEC</a:t>
            </a:r>
            <a:r>
              <a:rPr sz="3600" spc="-127" dirty="0">
                <a:latin typeface="Arial"/>
                <a:cs typeface="Arial"/>
              </a:rPr>
              <a:t> </a:t>
            </a:r>
            <a:r>
              <a:rPr lang="pt-BR" sz="3600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sz="3600" spc="-75" dirty="0">
                <a:latin typeface="Arial"/>
                <a:cs typeface="Arial"/>
              </a:rPr>
              <a:t> </a:t>
            </a:r>
            <a:r>
              <a:rPr sz="3600" spc="-38" dirty="0">
                <a:latin typeface="Arial"/>
                <a:cs typeface="Arial"/>
              </a:rPr>
              <a:t>seg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80021" indent="-161925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dirty="0">
                <a:latin typeface="Arial"/>
                <a:cs typeface="Arial"/>
              </a:rPr>
              <a:t>FR: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lang="pt-BR" sz="3600" dirty="0">
                <a:solidFill>
                  <a:srgbClr val="FF0000"/>
                </a:solidFill>
                <a:latin typeface="Arial"/>
                <a:cs typeface="Arial"/>
              </a:rPr>
              <a:t>30</a:t>
            </a:r>
            <a:r>
              <a:rPr sz="3600" dirty="0" err="1">
                <a:latin typeface="Arial"/>
                <a:cs typeface="Arial"/>
              </a:rPr>
              <a:t>irpm</a:t>
            </a:r>
            <a:r>
              <a:rPr sz="3600" dirty="0">
                <a:latin typeface="Arial"/>
                <a:cs typeface="Arial"/>
              </a:rPr>
              <a:t>,</a:t>
            </a:r>
            <a:r>
              <a:rPr sz="3600" spc="-38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SatO2</a:t>
            </a:r>
            <a:r>
              <a:rPr sz="3600" spc="-53" dirty="0"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84%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em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-38" dirty="0">
                <a:latin typeface="Arial"/>
                <a:cs typeface="Arial"/>
              </a:rPr>
              <a:t>aa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80021" indent="-161925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spc="-30" dirty="0">
                <a:latin typeface="Arial"/>
                <a:cs typeface="Arial"/>
              </a:rPr>
              <a:t>Temperatura:</a:t>
            </a:r>
            <a:r>
              <a:rPr sz="3600" spc="-120" dirty="0">
                <a:latin typeface="Arial"/>
                <a:cs typeface="Arial"/>
              </a:rPr>
              <a:t> </a:t>
            </a:r>
            <a:r>
              <a:rPr sz="3600" spc="-15" dirty="0">
                <a:solidFill>
                  <a:srgbClr val="FF0000"/>
                </a:solidFill>
                <a:latin typeface="Arial"/>
                <a:cs typeface="Arial"/>
              </a:rPr>
              <a:t>38.</a:t>
            </a:r>
            <a:r>
              <a:rPr lang="pt-BR" sz="3600" spc="-1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3600" spc="-15" dirty="0" err="1">
                <a:latin typeface="Arial"/>
                <a:cs typeface="Arial"/>
              </a:rPr>
              <a:t>oC</a:t>
            </a:r>
            <a:endParaRPr sz="3600" dirty="0">
              <a:latin typeface="Arial"/>
              <a:cs typeface="Arial"/>
            </a:endParaRPr>
          </a:p>
          <a:p>
            <a:pPr>
              <a:spcBef>
                <a:spcPts val="8"/>
              </a:spcBef>
              <a:buClr>
                <a:srgbClr val="2F614E"/>
              </a:buClr>
              <a:buFont typeface="Arial"/>
              <a:buChar char="•"/>
            </a:pPr>
            <a:endParaRPr sz="3750" dirty="0">
              <a:latin typeface="Arial"/>
              <a:cs typeface="Arial"/>
            </a:endParaRPr>
          </a:p>
          <a:p>
            <a:pPr marL="180021" indent="-161925">
              <a:buClr>
                <a:srgbClr val="2F614E"/>
              </a:buClr>
              <a:buSzPct val="95833"/>
              <a:buChar char="•"/>
              <a:tabLst>
                <a:tab pos="180975" algn="l"/>
              </a:tabLst>
            </a:pPr>
            <a:r>
              <a:rPr sz="3600" dirty="0">
                <a:latin typeface="Arial"/>
                <a:cs typeface="Arial"/>
              </a:rPr>
              <a:t>Dextro: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-15" dirty="0">
                <a:latin typeface="Arial"/>
                <a:cs typeface="Arial"/>
              </a:rPr>
              <a:t>84mg/dL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C90F57E-9FCA-96CF-9078-0AC6C9905EE3}"/>
              </a:ext>
            </a:extLst>
          </p:cNvPr>
          <p:cNvSpPr txBox="1"/>
          <p:nvPr/>
        </p:nvSpPr>
        <p:spPr>
          <a:xfrm>
            <a:off x="8153400" y="3947274"/>
            <a:ext cx="9345930" cy="431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marL="2858" algn="ctr">
              <a:spcBef>
                <a:spcPts val="398"/>
              </a:spcBef>
            </a:pPr>
            <a:r>
              <a:rPr sz="2475" b="1" dirty="0">
                <a:latin typeface="Calibri"/>
                <a:cs typeface="Calibri"/>
              </a:rPr>
              <a:t>Suspeita</a:t>
            </a:r>
            <a:r>
              <a:rPr sz="2475" b="1" spc="-6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de</a:t>
            </a:r>
            <a:r>
              <a:rPr sz="2475" b="1" spc="-23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Infecção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9A045A3-84AD-61BD-4D61-364CC090B817}"/>
              </a:ext>
            </a:extLst>
          </p:cNvPr>
          <p:cNvSpPr txBox="1"/>
          <p:nvPr/>
        </p:nvSpPr>
        <p:spPr>
          <a:xfrm>
            <a:off x="8153400" y="4877676"/>
            <a:ext cx="9345930" cy="4328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1435" rIns="0" bIns="0" rtlCol="0">
            <a:spAutoFit/>
          </a:bodyPr>
          <a:lstStyle/>
          <a:p>
            <a:pPr marL="1905" algn="ctr">
              <a:spcBef>
                <a:spcPts val="405"/>
              </a:spcBef>
            </a:pPr>
            <a:r>
              <a:rPr lang="pt-BR" sz="2475" b="1" dirty="0">
                <a:latin typeface="Calibri"/>
                <a:cs typeface="Calibri"/>
              </a:rPr>
              <a:t>MOV   -</a:t>
            </a:r>
            <a:r>
              <a:rPr sz="2475" b="1" dirty="0">
                <a:latin typeface="Calibri"/>
                <a:cs typeface="Calibri"/>
              </a:rPr>
              <a:t>NEWS</a:t>
            </a:r>
            <a:r>
              <a:rPr sz="2475" b="1" spc="-38" dirty="0">
                <a:latin typeface="Calibri"/>
                <a:cs typeface="Calibri"/>
              </a:rPr>
              <a:t> </a:t>
            </a:r>
            <a:r>
              <a:rPr sz="2475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&gt;</a:t>
            </a:r>
            <a:r>
              <a:rPr sz="2475" b="1" spc="-15" dirty="0">
                <a:latin typeface="Calibri"/>
                <a:cs typeface="Calibri"/>
              </a:rPr>
              <a:t> </a:t>
            </a:r>
            <a:r>
              <a:rPr sz="2475" b="1" spc="-75" dirty="0">
                <a:latin typeface="Calibri"/>
                <a:cs typeface="Calibri"/>
              </a:rPr>
              <a:t>4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7792584-7F7C-4D18-AFA9-73C264904ED1}"/>
              </a:ext>
            </a:extLst>
          </p:cNvPr>
          <p:cNvSpPr txBox="1"/>
          <p:nvPr/>
        </p:nvSpPr>
        <p:spPr>
          <a:xfrm>
            <a:off x="8153400" y="5810365"/>
            <a:ext cx="9345930" cy="43088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9530" rIns="0" bIns="0" rtlCol="0">
            <a:spAutoFit/>
          </a:bodyPr>
          <a:lstStyle/>
          <a:p>
            <a:pPr marL="2858" algn="ctr">
              <a:spcBef>
                <a:spcPts val="390"/>
              </a:spcBef>
            </a:pPr>
            <a:r>
              <a:rPr sz="2475" b="1" dirty="0">
                <a:latin typeface="Calibri"/>
                <a:cs typeface="Calibri"/>
              </a:rPr>
              <a:t>Sala</a:t>
            </a:r>
            <a:r>
              <a:rPr sz="2475" b="1" spc="-3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de</a:t>
            </a:r>
            <a:r>
              <a:rPr sz="2475" b="1" spc="-8" dirty="0">
                <a:latin typeface="Calibri"/>
                <a:cs typeface="Calibri"/>
              </a:rPr>
              <a:t> </a:t>
            </a:r>
            <a:r>
              <a:rPr sz="2475" b="1" spc="-15" dirty="0" err="1">
                <a:latin typeface="Calibri"/>
                <a:cs typeface="Calibri"/>
              </a:rPr>
              <a:t>Emergência</a:t>
            </a:r>
            <a:r>
              <a:rPr lang="pt-BR" sz="2475" b="1" spc="-15" dirty="0">
                <a:latin typeface="Calibri"/>
                <a:cs typeface="Calibri"/>
              </a:rPr>
              <a:t> 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E33311C-54D7-C9D4-A175-215819D8BAA8}"/>
              </a:ext>
            </a:extLst>
          </p:cNvPr>
          <p:cNvSpPr txBox="1"/>
          <p:nvPr/>
        </p:nvSpPr>
        <p:spPr>
          <a:xfrm>
            <a:off x="8153400" y="6740766"/>
            <a:ext cx="9345930" cy="8127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marL="1912620" marR="509588" indent="-1392554">
              <a:spcBef>
                <a:spcPts val="398"/>
              </a:spcBef>
            </a:pPr>
            <a:r>
              <a:rPr sz="2475" b="1" spc="-15" dirty="0">
                <a:latin typeface="Calibri"/>
                <a:cs typeface="Calibri"/>
              </a:rPr>
              <a:t>Laboratório:</a:t>
            </a:r>
            <a:r>
              <a:rPr sz="2475" b="1" spc="-30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Hemocultura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(2</a:t>
            </a:r>
            <a:r>
              <a:rPr sz="2475" b="1" spc="1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pares),</a:t>
            </a:r>
            <a:r>
              <a:rPr sz="2475" b="1" spc="-15" dirty="0">
                <a:latin typeface="Calibri"/>
                <a:cs typeface="Calibri"/>
              </a:rPr>
              <a:t> Hemograma</a:t>
            </a:r>
            <a:r>
              <a:rPr sz="2475" b="1" spc="-38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completo, </a:t>
            </a:r>
            <a:r>
              <a:rPr sz="2475" b="1" spc="-30" dirty="0">
                <a:latin typeface="Calibri"/>
                <a:cs typeface="Calibri"/>
              </a:rPr>
              <a:t>BTF, </a:t>
            </a:r>
            <a:r>
              <a:rPr sz="2475" b="1" dirty="0">
                <a:latin typeface="Calibri"/>
                <a:cs typeface="Calibri"/>
              </a:rPr>
              <a:t>Creatinina,</a:t>
            </a:r>
            <a:r>
              <a:rPr sz="2475" b="1" spc="-90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Lactato,</a:t>
            </a:r>
            <a:r>
              <a:rPr sz="2475" b="1" spc="-6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Gaso</a:t>
            </a:r>
            <a:r>
              <a:rPr sz="2475" b="1" spc="-3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A</a:t>
            </a:r>
            <a:r>
              <a:rPr sz="2475" b="1" spc="-3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(se</a:t>
            </a:r>
            <a:r>
              <a:rPr sz="2475" b="1" spc="-23" dirty="0">
                <a:latin typeface="Calibri"/>
                <a:cs typeface="Calibri"/>
              </a:rPr>
              <a:t> </a:t>
            </a:r>
            <a:r>
              <a:rPr sz="2475" b="1" spc="-15" dirty="0" err="1">
                <a:latin typeface="Calibri"/>
                <a:cs typeface="Calibri"/>
              </a:rPr>
              <a:t>Hipoxemia</a:t>
            </a:r>
            <a:r>
              <a:rPr sz="2475" b="1" spc="-15" dirty="0">
                <a:latin typeface="Calibri"/>
                <a:cs typeface="Calibri"/>
              </a:rPr>
              <a:t>)</a:t>
            </a:r>
            <a:r>
              <a:rPr lang="pt-BR" sz="2475" b="1" spc="-15" dirty="0">
                <a:latin typeface="Calibri"/>
                <a:cs typeface="Calibri"/>
              </a:rPr>
              <a:t> - imagem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DF31B57F-3699-DE03-BBFE-48C4D8170F03}"/>
              </a:ext>
            </a:extLst>
          </p:cNvPr>
          <p:cNvSpPr txBox="1"/>
          <p:nvPr/>
        </p:nvSpPr>
        <p:spPr>
          <a:xfrm>
            <a:off x="8153400" y="8052932"/>
            <a:ext cx="9345930" cy="4318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algn="ctr">
              <a:spcBef>
                <a:spcPts val="398"/>
              </a:spcBef>
            </a:pPr>
            <a:r>
              <a:rPr sz="2475" b="1" spc="-38" dirty="0">
                <a:latin typeface="Calibri"/>
                <a:cs typeface="Calibri"/>
              </a:rPr>
              <a:t>ABC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1D3D3A74-CBB2-1F16-C943-BE78F233DFD6}"/>
              </a:ext>
            </a:extLst>
          </p:cNvPr>
          <p:cNvSpPr txBox="1"/>
          <p:nvPr/>
        </p:nvSpPr>
        <p:spPr>
          <a:xfrm>
            <a:off x="13802105" y="8983332"/>
            <a:ext cx="3696653" cy="4328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1435" rIns="0" bIns="0" rtlCol="0">
            <a:spAutoFit/>
          </a:bodyPr>
          <a:lstStyle/>
          <a:p>
            <a:pPr marL="632460">
              <a:spcBef>
                <a:spcPts val="405"/>
              </a:spcBef>
            </a:pPr>
            <a:r>
              <a:rPr lang="pt-BR" sz="2475" b="1" dirty="0">
                <a:latin typeface="Calibri"/>
                <a:cs typeface="Calibri"/>
              </a:rPr>
              <a:t>      </a:t>
            </a:r>
            <a:r>
              <a:rPr sz="2475" b="1" dirty="0" err="1">
                <a:latin typeface="Calibri"/>
                <a:cs typeface="Calibri"/>
              </a:rPr>
              <a:t>Antibiótico</a:t>
            </a:r>
            <a:r>
              <a:rPr lang="pt-BR" sz="2475" b="1" dirty="0">
                <a:latin typeface="Calibri"/>
                <a:cs typeface="Calibri"/>
              </a:rPr>
              <a:t>s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E7CACFC-28D5-E453-DA14-005956E5B1F1}"/>
              </a:ext>
            </a:extLst>
          </p:cNvPr>
          <p:cNvSpPr txBox="1"/>
          <p:nvPr/>
        </p:nvSpPr>
        <p:spPr>
          <a:xfrm>
            <a:off x="10158222" y="8983332"/>
            <a:ext cx="3575685" cy="4328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1435" rIns="0" bIns="0" rtlCol="0">
            <a:spAutoFit/>
          </a:bodyPr>
          <a:lstStyle/>
          <a:p>
            <a:pPr marL="648651">
              <a:spcBef>
                <a:spcPts val="405"/>
              </a:spcBef>
            </a:pPr>
            <a:r>
              <a:rPr sz="2475" b="1" spc="-15" dirty="0">
                <a:latin typeface="Calibri"/>
                <a:cs typeface="Calibri"/>
              </a:rPr>
              <a:t>Volume</a:t>
            </a:r>
            <a:r>
              <a:rPr sz="2475" b="1" spc="-9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+</a:t>
            </a:r>
            <a:r>
              <a:rPr sz="2475" b="1" spc="-30" dirty="0">
                <a:latin typeface="Calibri"/>
                <a:cs typeface="Calibri"/>
              </a:rPr>
              <a:t> DVA</a:t>
            </a:r>
            <a:r>
              <a:rPr sz="2475" b="1" spc="-68" dirty="0">
                <a:latin typeface="Calibri"/>
                <a:cs typeface="Calibri"/>
              </a:rPr>
              <a:t> </a:t>
            </a:r>
            <a:r>
              <a:rPr sz="2475" b="1" spc="-38" dirty="0">
                <a:latin typeface="Calibri"/>
                <a:cs typeface="Calibri"/>
              </a:rPr>
              <a:t>SN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9EF9EDC3-6A68-401B-4A23-347B1B93643D}"/>
              </a:ext>
            </a:extLst>
          </p:cNvPr>
          <p:cNvSpPr txBox="1"/>
          <p:nvPr/>
        </p:nvSpPr>
        <p:spPr>
          <a:xfrm>
            <a:off x="8153400" y="8983332"/>
            <a:ext cx="1939290" cy="4328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51435" rIns="0" bIns="0" rtlCol="0">
            <a:spAutoFit/>
          </a:bodyPr>
          <a:lstStyle/>
          <a:p>
            <a:pPr marL="532448">
              <a:spcBef>
                <a:spcPts val="405"/>
              </a:spcBef>
            </a:pPr>
            <a:r>
              <a:rPr sz="2475" b="1" dirty="0">
                <a:latin typeface="Calibri"/>
                <a:cs typeface="Calibri"/>
              </a:rPr>
              <a:t>IOT</a:t>
            </a:r>
            <a:r>
              <a:rPr sz="2475" b="1" spc="-90" dirty="0">
                <a:latin typeface="Calibri"/>
                <a:cs typeface="Calibri"/>
              </a:rPr>
              <a:t> </a:t>
            </a:r>
            <a:r>
              <a:rPr sz="2475" b="1" spc="-38" dirty="0">
                <a:latin typeface="Calibri"/>
                <a:cs typeface="Calibri"/>
              </a:rPr>
              <a:t>SN</a:t>
            </a:r>
            <a:endParaRPr sz="2475">
              <a:latin typeface="Calibri"/>
              <a:cs typeface="Calibri"/>
            </a:endParaRPr>
          </a:p>
        </p:txBody>
      </p:sp>
      <p:grpSp>
        <p:nvGrpSpPr>
          <p:cNvPr id="12" name="object 10">
            <a:extLst>
              <a:ext uri="{FF2B5EF4-FFF2-40B4-BE49-F238E27FC236}">
                <a16:creationId xmlns:a16="http://schemas.microsoft.com/office/drawing/2014/main" id="{7150064C-950A-C87A-A0AC-6D264811B01E}"/>
              </a:ext>
            </a:extLst>
          </p:cNvPr>
          <p:cNvGrpSpPr/>
          <p:nvPr/>
        </p:nvGrpSpPr>
        <p:grpSpPr>
          <a:xfrm>
            <a:off x="8736330" y="4470768"/>
            <a:ext cx="7301865" cy="4501515"/>
            <a:chOff x="1845564" y="2269235"/>
            <a:chExt cx="4867910" cy="3001010"/>
          </a:xfrm>
        </p:grpSpPr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9B52337F-FB8D-9729-2212-2483C7A8E846}"/>
                </a:ext>
              </a:extLst>
            </p:cNvPr>
            <p:cNvSpPr/>
            <p:nvPr/>
          </p:nvSpPr>
          <p:spPr>
            <a:xfrm>
              <a:off x="4328922" y="2282189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79" h="222885">
                  <a:moveTo>
                    <a:pt x="365760" y="0"/>
                  </a:moveTo>
                  <a:lnTo>
                    <a:pt x="121919" y="0"/>
                  </a:lnTo>
                  <a:lnTo>
                    <a:pt x="121919" y="111251"/>
                  </a:lnTo>
                  <a:lnTo>
                    <a:pt x="0" y="111251"/>
                  </a:lnTo>
                  <a:lnTo>
                    <a:pt x="243839" y="222504"/>
                  </a:lnTo>
                  <a:lnTo>
                    <a:pt x="487679" y="111251"/>
                  </a:lnTo>
                  <a:lnTo>
                    <a:pt x="365760" y="111251"/>
                  </a:lnTo>
                  <a:lnTo>
                    <a:pt x="365760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BA882479-EF2B-0ED1-2FA4-F5BEAD6890F6}"/>
                </a:ext>
              </a:extLst>
            </p:cNvPr>
            <p:cNvSpPr/>
            <p:nvPr/>
          </p:nvSpPr>
          <p:spPr>
            <a:xfrm>
              <a:off x="4328922" y="2282189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79" h="222885">
                  <a:moveTo>
                    <a:pt x="0" y="111251"/>
                  </a:moveTo>
                  <a:lnTo>
                    <a:pt x="121919" y="111251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1251"/>
                  </a:lnTo>
                  <a:lnTo>
                    <a:pt x="487679" y="111251"/>
                  </a:lnTo>
                  <a:lnTo>
                    <a:pt x="243839" y="222504"/>
                  </a:lnTo>
                  <a:lnTo>
                    <a:pt x="0" y="11125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5E1CAC5B-4B4F-662C-FDE5-2BFFA7B01EFF}"/>
                </a:ext>
              </a:extLst>
            </p:cNvPr>
            <p:cNvSpPr/>
            <p:nvPr/>
          </p:nvSpPr>
          <p:spPr>
            <a:xfrm>
              <a:off x="4328922" y="292074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80">
                  <a:moveTo>
                    <a:pt x="365760" y="0"/>
                  </a:moveTo>
                  <a:lnTo>
                    <a:pt x="121919" y="0"/>
                  </a:lnTo>
                  <a:lnTo>
                    <a:pt x="121919" y="110489"/>
                  </a:lnTo>
                  <a:lnTo>
                    <a:pt x="0" y="110489"/>
                  </a:lnTo>
                  <a:lnTo>
                    <a:pt x="243839" y="220979"/>
                  </a:lnTo>
                  <a:lnTo>
                    <a:pt x="487679" y="110489"/>
                  </a:lnTo>
                  <a:lnTo>
                    <a:pt x="365760" y="110489"/>
                  </a:lnTo>
                  <a:lnTo>
                    <a:pt x="365760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CEDBFD10-282B-9CCE-E25F-66C3831AA0D8}"/>
                </a:ext>
              </a:extLst>
            </p:cNvPr>
            <p:cNvSpPr/>
            <p:nvPr/>
          </p:nvSpPr>
          <p:spPr>
            <a:xfrm>
              <a:off x="4328922" y="292074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80">
                  <a:moveTo>
                    <a:pt x="0" y="110489"/>
                  </a:moveTo>
                  <a:lnTo>
                    <a:pt x="121919" y="110489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0489"/>
                  </a:lnTo>
                  <a:lnTo>
                    <a:pt x="487679" y="110489"/>
                  </a:lnTo>
                  <a:lnTo>
                    <a:pt x="243839" y="220979"/>
                  </a:lnTo>
                  <a:lnTo>
                    <a:pt x="0" y="110489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BDFAC01E-58EF-E284-3AD6-5FFCBDF25A5E}"/>
                </a:ext>
              </a:extLst>
            </p:cNvPr>
            <p:cNvSpPr/>
            <p:nvPr/>
          </p:nvSpPr>
          <p:spPr>
            <a:xfrm>
              <a:off x="4328922" y="3524249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365760" y="0"/>
                  </a:moveTo>
                  <a:lnTo>
                    <a:pt x="121919" y="0"/>
                  </a:lnTo>
                  <a:lnTo>
                    <a:pt x="121919" y="110489"/>
                  </a:lnTo>
                  <a:lnTo>
                    <a:pt x="0" y="110489"/>
                  </a:lnTo>
                  <a:lnTo>
                    <a:pt x="243839" y="220980"/>
                  </a:lnTo>
                  <a:lnTo>
                    <a:pt x="487679" y="110489"/>
                  </a:lnTo>
                  <a:lnTo>
                    <a:pt x="365760" y="110489"/>
                  </a:lnTo>
                  <a:lnTo>
                    <a:pt x="365760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1850C58F-5191-AEC1-A6EE-BF2E9C32E22A}"/>
                </a:ext>
              </a:extLst>
            </p:cNvPr>
            <p:cNvSpPr/>
            <p:nvPr/>
          </p:nvSpPr>
          <p:spPr>
            <a:xfrm>
              <a:off x="4328922" y="3524249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0" y="110489"/>
                  </a:moveTo>
                  <a:lnTo>
                    <a:pt x="121919" y="110489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0489"/>
                  </a:lnTo>
                  <a:lnTo>
                    <a:pt x="487679" y="110489"/>
                  </a:lnTo>
                  <a:lnTo>
                    <a:pt x="243839" y="220980"/>
                  </a:lnTo>
                  <a:lnTo>
                    <a:pt x="0" y="110489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6EA853B3-B6BE-8A2D-CD44-DE03F8CEAA75}"/>
                </a:ext>
              </a:extLst>
            </p:cNvPr>
            <p:cNvSpPr/>
            <p:nvPr/>
          </p:nvSpPr>
          <p:spPr>
            <a:xfrm>
              <a:off x="4328922" y="439902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365760" y="0"/>
                  </a:moveTo>
                  <a:lnTo>
                    <a:pt x="121919" y="0"/>
                  </a:lnTo>
                  <a:lnTo>
                    <a:pt x="121919" y="110490"/>
                  </a:lnTo>
                  <a:lnTo>
                    <a:pt x="0" y="110490"/>
                  </a:lnTo>
                  <a:lnTo>
                    <a:pt x="243839" y="220980"/>
                  </a:lnTo>
                  <a:lnTo>
                    <a:pt x="487679" y="110490"/>
                  </a:lnTo>
                  <a:lnTo>
                    <a:pt x="365760" y="110490"/>
                  </a:lnTo>
                  <a:lnTo>
                    <a:pt x="365760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4136C247-39E0-4F40-42BD-08E9909A0822}"/>
                </a:ext>
              </a:extLst>
            </p:cNvPr>
            <p:cNvSpPr/>
            <p:nvPr/>
          </p:nvSpPr>
          <p:spPr>
            <a:xfrm>
              <a:off x="4328922" y="439902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0" y="110490"/>
                  </a:moveTo>
                  <a:lnTo>
                    <a:pt x="121919" y="110490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0490"/>
                  </a:lnTo>
                  <a:lnTo>
                    <a:pt x="487679" y="110490"/>
                  </a:lnTo>
                  <a:lnTo>
                    <a:pt x="243839" y="220980"/>
                  </a:lnTo>
                  <a:lnTo>
                    <a:pt x="0" y="11049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>
              <a:extLst>
                <a:ext uri="{FF2B5EF4-FFF2-40B4-BE49-F238E27FC236}">
                  <a16:creationId xmlns:a16="http://schemas.microsoft.com/office/drawing/2014/main" id="{0A2DDB86-B2EC-1749-E58D-E43699C61F82}"/>
                </a:ext>
              </a:extLst>
            </p:cNvPr>
            <p:cNvSpPr/>
            <p:nvPr/>
          </p:nvSpPr>
          <p:spPr>
            <a:xfrm>
              <a:off x="1858518" y="5036057"/>
              <a:ext cx="489584" cy="220979"/>
            </a:xfrm>
            <a:custGeom>
              <a:avLst/>
              <a:gdLst/>
              <a:ahLst/>
              <a:cxnLst/>
              <a:rect l="l" t="t" r="r" b="b"/>
              <a:pathLst>
                <a:path w="489585" h="220979">
                  <a:moveTo>
                    <a:pt x="366902" y="0"/>
                  </a:moveTo>
                  <a:lnTo>
                    <a:pt x="122300" y="0"/>
                  </a:lnTo>
                  <a:lnTo>
                    <a:pt x="122300" y="110490"/>
                  </a:lnTo>
                  <a:lnTo>
                    <a:pt x="0" y="110490"/>
                  </a:lnTo>
                  <a:lnTo>
                    <a:pt x="244601" y="220980"/>
                  </a:lnTo>
                  <a:lnTo>
                    <a:pt x="489204" y="110490"/>
                  </a:lnTo>
                  <a:lnTo>
                    <a:pt x="366902" y="110490"/>
                  </a:lnTo>
                  <a:lnTo>
                    <a:pt x="366902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EB34192E-830E-2C45-C333-CADE16F081B4}"/>
                </a:ext>
              </a:extLst>
            </p:cNvPr>
            <p:cNvSpPr/>
            <p:nvPr/>
          </p:nvSpPr>
          <p:spPr>
            <a:xfrm>
              <a:off x="1858518" y="5036057"/>
              <a:ext cx="489584" cy="220979"/>
            </a:xfrm>
            <a:custGeom>
              <a:avLst/>
              <a:gdLst/>
              <a:ahLst/>
              <a:cxnLst/>
              <a:rect l="l" t="t" r="r" b="b"/>
              <a:pathLst>
                <a:path w="489585" h="220979">
                  <a:moveTo>
                    <a:pt x="0" y="110490"/>
                  </a:moveTo>
                  <a:lnTo>
                    <a:pt x="122300" y="110490"/>
                  </a:lnTo>
                  <a:lnTo>
                    <a:pt x="122300" y="0"/>
                  </a:lnTo>
                  <a:lnTo>
                    <a:pt x="366902" y="0"/>
                  </a:lnTo>
                  <a:lnTo>
                    <a:pt x="366902" y="110490"/>
                  </a:lnTo>
                  <a:lnTo>
                    <a:pt x="489204" y="110490"/>
                  </a:lnTo>
                  <a:lnTo>
                    <a:pt x="244601" y="220980"/>
                  </a:lnTo>
                  <a:lnTo>
                    <a:pt x="0" y="110490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B135B196-B14C-1072-41C3-C524B9B8A616}"/>
                </a:ext>
              </a:extLst>
            </p:cNvPr>
            <p:cNvSpPr/>
            <p:nvPr/>
          </p:nvSpPr>
          <p:spPr>
            <a:xfrm>
              <a:off x="3742182" y="5019293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365759" y="0"/>
                  </a:moveTo>
                  <a:lnTo>
                    <a:pt x="121919" y="0"/>
                  </a:lnTo>
                  <a:lnTo>
                    <a:pt x="121919" y="110489"/>
                  </a:lnTo>
                  <a:lnTo>
                    <a:pt x="0" y="110489"/>
                  </a:lnTo>
                  <a:lnTo>
                    <a:pt x="243839" y="220979"/>
                  </a:lnTo>
                  <a:lnTo>
                    <a:pt x="487679" y="110489"/>
                  </a:lnTo>
                  <a:lnTo>
                    <a:pt x="365759" y="110489"/>
                  </a:lnTo>
                  <a:lnTo>
                    <a:pt x="365759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2467C34-B891-E3BC-2BA4-2104FC284C04}"/>
                </a:ext>
              </a:extLst>
            </p:cNvPr>
            <p:cNvSpPr/>
            <p:nvPr/>
          </p:nvSpPr>
          <p:spPr>
            <a:xfrm>
              <a:off x="3742182" y="5019293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79" h="220979">
                  <a:moveTo>
                    <a:pt x="0" y="110489"/>
                  </a:moveTo>
                  <a:lnTo>
                    <a:pt x="121919" y="110489"/>
                  </a:lnTo>
                  <a:lnTo>
                    <a:pt x="121919" y="0"/>
                  </a:lnTo>
                  <a:lnTo>
                    <a:pt x="365759" y="0"/>
                  </a:lnTo>
                  <a:lnTo>
                    <a:pt x="365759" y="110489"/>
                  </a:lnTo>
                  <a:lnTo>
                    <a:pt x="487679" y="110489"/>
                  </a:lnTo>
                  <a:lnTo>
                    <a:pt x="243839" y="220979"/>
                  </a:lnTo>
                  <a:lnTo>
                    <a:pt x="0" y="110489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9B9852DC-9F6F-2E55-954F-D391D5E10623}"/>
                </a:ext>
              </a:extLst>
            </p:cNvPr>
            <p:cNvSpPr/>
            <p:nvPr/>
          </p:nvSpPr>
          <p:spPr>
            <a:xfrm>
              <a:off x="6212585" y="5010150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79" h="222885">
                  <a:moveTo>
                    <a:pt x="365760" y="0"/>
                  </a:moveTo>
                  <a:lnTo>
                    <a:pt x="121919" y="0"/>
                  </a:lnTo>
                  <a:lnTo>
                    <a:pt x="121919" y="111251"/>
                  </a:lnTo>
                  <a:lnTo>
                    <a:pt x="0" y="111251"/>
                  </a:lnTo>
                  <a:lnTo>
                    <a:pt x="243839" y="222503"/>
                  </a:lnTo>
                  <a:lnTo>
                    <a:pt x="487680" y="111251"/>
                  </a:lnTo>
                  <a:lnTo>
                    <a:pt x="365760" y="111251"/>
                  </a:lnTo>
                  <a:lnTo>
                    <a:pt x="365760" y="0"/>
                  </a:lnTo>
                  <a:close/>
                </a:path>
              </a:pathLst>
            </a:cu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99F45030-26ED-6219-9472-D3F63BACD057}"/>
                </a:ext>
              </a:extLst>
            </p:cNvPr>
            <p:cNvSpPr/>
            <p:nvPr/>
          </p:nvSpPr>
          <p:spPr>
            <a:xfrm>
              <a:off x="6212585" y="5010150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79" h="222885">
                  <a:moveTo>
                    <a:pt x="0" y="111251"/>
                  </a:moveTo>
                  <a:lnTo>
                    <a:pt x="121919" y="111251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1251"/>
                  </a:lnTo>
                  <a:lnTo>
                    <a:pt x="487680" y="111251"/>
                  </a:lnTo>
                  <a:lnTo>
                    <a:pt x="243839" y="222503"/>
                  </a:lnTo>
                  <a:lnTo>
                    <a:pt x="0" y="111251"/>
                  </a:ln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">
            <a:extLst>
              <a:ext uri="{FF2B5EF4-FFF2-40B4-BE49-F238E27FC236}">
                <a16:creationId xmlns:a16="http://schemas.microsoft.com/office/drawing/2014/main" id="{1533E789-3DA7-388E-4681-FF7343223E2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4543" y="3457053"/>
            <a:ext cx="9906000" cy="6567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3951" y="3143251"/>
            <a:ext cx="5340668" cy="7251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32385" rIns="0" bIns="0" rtlCol="0">
            <a:spAutoFit/>
          </a:bodyPr>
          <a:lstStyle/>
          <a:p>
            <a:pPr marL="573405">
              <a:spcBef>
                <a:spcPts val="255"/>
              </a:spcBef>
            </a:pPr>
            <a:r>
              <a:rPr sz="4500" b="1" dirty="0">
                <a:highlight>
                  <a:srgbClr val="FF0000"/>
                </a:highlight>
                <a:latin typeface="Calibri"/>
                <a:cs typeface="Calibri"/>
              </a:rPr>
              <a:t>CHOQUE</a:t>
            </a:r>
            <a:r>
              <a:rPr sz="4500" b="1" spc="-45" dirty="0">
                <a:highlight>
                  <a:srgbClr val="FF0000"/>
                </a:highlight>
                <a:latin typeface="Calibri"/>
                <a:cs typeface="Calibri"/>
              </a:rPr>
              <a:t> </a:t>
            </a:r>
            <a:r>
              <a:rPr sz="4500" b="1" spc="-15" dirty="0">
                <a:highlight>
                  <a:srgbClr val="FF0000"/>
                </a:highlight>
                <a:latin typeface="Calibri"/>
                <a:cs typeface="Calibri"/>
              </a:rPr>
              <a:t>SÉPTICO</a:t>
            </a:r>
            <a:endParaRPr sz="4500" dirty="0">
              <a:highlight>
                <a:srgbClr val="FF0000"/>
              </a:highlight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7367" y="5602985"/>
            <a:ext cx="2386965" cy="72616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33338" rIns="0" bIns="0" rtlCol="0">
            <a:spAutoFit/>
          </a:bodyPr>
          <a:lstStyle/>
          <a:p>
            <a:pPr marL="493395">
              <a:spcBef>
                <a:spcPts val="263"/>
              </a:spcBef>
            </a:pPr>
            <a:r>
              <a:rPr sz="4500" b="1" spc="-15" dirty="0">
                <a:latin typeface="Calibri"/>
                <a:cs typeface="Calibri"/>
              </a:rPr>
              <a:t>SEPSE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83" y="4398265"/>
            <a:ext cx="5071110" cy="1418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33338" rIns="0" bIns="0" rtlCol="0">
            <a:spAutoFit/>
          </a:bodyPr>
          <a:lstStyle/>
          <a:p>
            <a:pPr marL="502920" marR="490538" indent="621030">
              <a:spcBef>
                <a:spcPts val="263"/>
              </a:spcBef>
            </a:pPr>
            <a:r>
              <a:rPr sz="4500" b="1" spc="-15" dirty="0">
                <a:latin typeface="Calibri"/>
                <a:cs typeface="Calibri"/>
              </a:rPr>
              <a:t>DISFUNÇÃO HEMODINAMICA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0283" y="6398515"/>
            <a:ext cx="5071110" cy="141961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34290" rIns="0" bIns="0" rtlCol="0">
            <a:spAutoFit/>
          </a:bodyPr>
          <a:lstStyle/>
          <a:p>
            <a:pPr marL="980123" marR="966788" indent="143828">
              <a:spcBef>
                <a:spcPts val="270"/>
              </a:spcBef>
            </a:pPr>
            <a:r>
              <a:rPr sz="4500" b="1" spc="-15" dirty="0">
                <a:latin typeface="Calibri"/>
                <a:cs typeface="Calibri"/>
              </a:rPr>
              <a:t>DISFUNÇÃO </a:t>
            </a:r>
            <a:r>
              <a:rPr sz="4500" b="1" spc="-53" dirty="0">
                <a:latin typeface="Calibri"/>
                <a:cs typeface="Calibri"/>
              </a:rPr>
              <a:t>METABÓLICA</a:t>
            </a:r>
            <a:endParaRPr sz="45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52360" y="5584698"/>
            <a:ext cx="704850" cy="704850"/>
            <a:chOff x="3444240" y="3723132"/>
            <a:chExt cx="469900" cy="469900"/>
          </a:xfrm>
        </p:grpSpPr>
        <p:sp>
          <p:nvSpPr>
            <p:cNvPr id="7" name="object 7"/>
            <p:cNvSpPr/>
            <p:nvPr/>
          </p:nvSpPr>
          <p:spPr>
            <a:xfrm>
              <a:off x="3457194" y="3736339"/>
              <a:ext cx="443865" cy="443230"/>
            </a:xfrm>
            <a:custGeom>
              <a:avLst/>
              <a:gdLst/>
              <a:ahLst/>
              <a:cxnLst/>
              <a:rect l="l" t="t" r="r" b="b"/>
              <a:pathLst>
                <a:path w="443864" h="443229">
                  <a:moveTo>
                    <a:pt x="443484" y="110490"/>
                  </a:moveTo>
                  <a:lnTo>
                    <a:pt x="332613" y="110490"/>
                  </a:lnTo>
                  <a:lnTo>
                    <a:pt x="332613" y="0"/>
                  </a:lnTo>
                  <a:lnTo>
                    <a:pt x="110871" y="0"/>
                  </a:lnTo>
                  <a:lnTo>
                    <a:pt x="110871" y="110490"/>
                  </a:lnTo>
                  <a:lnTo>
                    <a:pt x="0" y="110490"/>
                  </a:lnTo>
                  <a:lnTo>
                    <a:pt x="0" y="332740"/>
                  </a:lnTo>
                  <a:lnTo>
                    <a:pt x="110871" y="332740"/>
                  </a:lnTo>
                  <a:lnTo>
                    <a:pt x="110871" y="443230"/>
                  </a:lnTo>
                  <a:lnTo>
                    <a:pt x="332613" y="443230"/>
                  </a:lnTo>
                  <a:lnTo>
                    <a:pt x="332613" y="332740"/>
                  </a:lnTo>
                  <a:lnTo>
                    <a:pt x="443484" y="332740"/>
                  </a:lnTo>
                  <a:lnTo>
                    <a:pt x="443484" y="1104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57194" y="3736086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4" h="443864">
                  <a:moveTo>
                    <a:pt x="0" y="110870"/>
                  </a:moveTo>
                  <a:lnTo>
                    <a:pt x="110870" y="110870"/>
                  </a:lnTo>
                  <a:lnTo>
                    <a:pt x="110870" y="0"/>
                  </a:lnTo>
                  <a:lnTo>
                    <a:pt x="332613" y="0"/>
                  </a:lnTo>
                  <a:lnTo>
                    <a:pt x="332613" y="110870"/>
                  </a:lnTo>
                  <a:lnTo>
                    <a:pt x="443483" y="110870"/>
                  </a:lnTo>
                  <a:lnTo>
                    <a:pt x="443483" y="332613"/>
                  </a:lnTo>
                  <a:lnTo>
                    <a:pt x="332613" y="332613"/>
                  </a:lnTo>
                  <a:lnTo>
                    <a:pt x="332613" y="443483"/>
                  </a:lnTo>
                  <a:lnTo>
                    <a:pt x="110870" y="443483"/>
                  </a:lnTo>
                  <a:lnTo>
                    <a:pt x="110870" y="332613"/>
                  </a:lnTo>
                  <a:lnTo>
                    <a:pt x="0" y="332613"/>
                  </a:lnTo>
                  <a:lnTo>
                    <a:pt x="0" y="110870"/>
                  </a:lnTo>
                  <a:close/>
                </a:path>
              </a:pathLst>
            </a:custGeom>
            <a:ln w="259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3951" y="3143251"/>
            <a:ext cx="5340668" cy="7251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32385" rIns="0" bIns="0" rtlCol="0">
            <a:spAutoFit/>
          </a:bodyPr>
          <a:lstStyle/>
          <a:p>
            <a:pPr marL="573405">
              <a:spcBef>
                <a:spcPts val="255"/>
              </a:spcBef>
            </a:pPr>
            <a:r>
              <a:rPr sz="4500" b="1" dirty="0">
                <a:latin typeface="Calibri"/>
                <a:cs typeface="Calibri"/>
              </a:rPr>
              <a:t>CHOQUE</a:t>
            </a:r>
            <a:r>
              <a:rPr sz="4500" b="1" spc="-45" dirty="0">
                <a:latin typeface="Calibri"/>
                <a:cs typeface="Calibri"/>
              </a:rPr>
              <a:t> </a:t>
            </a:r>
            <a:r>
              <a:rPr sz="4500" b="1" spc="-15" dirty="0">
                <a:latin typeface="Calibri"/>
                <a:cs typeface="Calibri"/>
              </a:rPr>
              <a:t>SÉPTICO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7367" y="5602985"/>
            <a:ext cx="2386965" cy="7261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0" tIns="33338" rIns="0" bIns="0" rtlCol="0">
            <a:spAutoFit/>
          </a:bodyPr>
          <a:lstStyle/>
          <a:p>
            <a:pPr marL="493395">
              <a:spcBef>
                <a:spcPts val="263"/>
              </a:spcBef>
            </a:pPr>
            <a:r>
              <a:rPr sz="4500" b="1" spc="-15" dirty="0">
                <a:latin typeface="Calibri"/>
                <a:cs typeface="Calibri"/>
              </a:rPr>
              <a:t>SEPSE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283" y="4398264"/>
            <a:ext cx="5071110" cy="1418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33338" rIns="0" bIns="0" rtlCol="0">
            <a:spAutoFit/>
          </a:bodyPr>
          <a:lstStyle/>
          <a:p>
            <a:pPr marL="1588770" marR="541020" indent="-1033463">
              <a:spcBef>
                <a:spcPts val="263"/>
              </a:spcBef>
            </a:pPr>
            <a:r>
              <a:rPr sz="4500" b="1" spc="-38" dirty="0">
                <a:latin typeface="Calibri"/>
                <a:cs typeface="Calibri"/>
              </a:rPr>
              <a:t>PAM</a:t>
            </a:r>
            <a:r>
              <a:rPr sz="4500" b="1" spc="-113" dirty="0">
                <a:latin typeface="Calibri"/>
                <a:cs typeface="Calibri"/>
              </a:rPr>
              <a:t> </a:t>
            </a:r>
            <a:r>
              <a:rPr sz="4500" b="1" dirty="0">
                <a:latin typeface="Calibri"/>
                <a:cs typeface="Calibri"/>
              </a:rPr>
              <a:t>&lt;</a:t>
            </a:r>
            <a:r>
              <a:rPr sz="4500" b="1" spc="-90" dirty="0">
                <a:latin typeface="Calibri"/>
                <a:cs typeface="Calibri"/>
              </a:rPr>
              <a:t> </a:t>
            </a:r>
            <a:r>
              <a:rPr sz="4500" b="1" spc="-15" dirty="0">
                <a:latin typeface="Calibri"/>
                <a:cs typeface="Calibri"/>
              </a:rPr>
              <a:t>65MMHG </a:t>
            </a:r>
            <a:r>
              <a:rPr sz="4500" b="1" dirty="0">
                <a:latin typeface="Calibri"/>
                <a:cs typeface="Calibri"/>
              </a:rPr>
              <a:t>OU</a:t>
            </a:r>
            <a:r>
              <a:rPr sz="4500" b="1" spc="-15" dirty="0">
                <a:latin typeface="Calibri"/>
                <a:cs typeface="Calibri"/>
              </a:rPr>
              <a:t> </a:t>
            </a:r>
            <a:r>
              <a:rPr sz="4500" b="1" spc="-38" dirty="0">
                <a:latin typeface="Calibri"/>
                <a:cs typeface="Calibri"/>
              </a:rPr>
              <a:t>DVA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0283" y="6398515"/>
            <a:ext cx="5071110" cy="14196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34290" rIns="0" bIns="0" rtlCol="0">
            <a:spAutoFit/>
          </a:bodyPr>
          <a:lstStyle/>
          <a:p>
            <a:pPr marL="1476375" marR="1067753" indent="-396240">
              <a:spcBef>
                <a:spcPts val="270"/>
              </a:spcBef>
            </a:pPr>
            <a:r>
              <a:rPr sz="4500" b="1" spc="-127" dirty="0">
                <a:latin typeface="Calibri"/>
                <a:cs typeface="Calibri"/>
              </a:rPr>
              <a:t>LACTATO</a:t>
            </a:r>
            <a:r>
              <a:rPr sz="4500" b="1" spc="-45" dirty="0">
                <a:latin typeface="Calibri"/>
                <a:cs typeface="Calibri"/>
              </a:rPr>
              <a:t> </a:t>
            </a:r>
            <a:r>
              <a:rPr sz="4500" b="1" dirty="0">
                <a:latin typeface="Calibri"/>
                <a:cs typeface="Calibri"/>
              </a:rPr>
              <a:t>&gt;</a:t>
            </a:r>
            <a:r>
              <a:rPr sz="4500" b="1" spc="-15" dirty="0">
                <a:latin typeface="Calibri"/>
                <a:cs typeface="Calibri"/>
              </a:rPr>
              <a:t> </a:t>
            </a:r>
            <a:r>
              <a:rPr sz="4500" b="1" spc="-75" dirty="0">
                <a:latin typeface="Calibri"/>
                <a:cs typeface="Calibri"/>
              </a:rPr>
              <a:t>2 </a:t>
            </a:r>
            <a:r>
              <a:rPr sz="4500" b="1" spc="-15" dirty="0">
                <a:latin typeface="Calibri"/>
                <a:cs typeface="Calibri"/>
              </a:rPr>
              <a:t>MMOL/L</a:t>
            </a:r>
            <a:endParaRPr sz="45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52360" y="5584698"/>
            <a:ext cx="704850" cy="704850"/>
            <a:chOff x="3444240" y="3723132"/>
            <a:chExt cx="469900" cy="469900"/>
          </a:xfrm>
        </p:grpSpPr>
        <p:sp>
          <p:nvSpPr>
            <p:cNvPr id="7" name="object 7"/>
            <p:cNvSpPr/>
            <p:nvPr/>
          </p:nvSpPr>
          <p:spPr>
            <a:xfrm>
              <a:off x="3457194" y="3736339"/>
              <a:ext cx="443865" cy="443230"/>
            </a:xfrm>
            <a:custGeom>
              <a:avLst/>
              <a:gdLst/>
              <a:ahLst/>
              <a:cxnLst/>
              <a:rect l="l" t="t" r="r" b="b"/>
              <a:pathLst>
                <a:path w="443864" h="443229">
                  <a:moveTo>
                    <a:pt x="443484" y="110490"/>
                  </a:moveTo>
                  <a:lnTo>
                    <a:pt x="332613" y="110490"/>
                  </a:lnTo>
                  <a:lnTo>
                    <a:pt x="332613" y="0"/>
                  </a:lnTo>
                  <a:lnTo>
                    <a:pt x="110871" y="0"/>
                  </a:lnTo>
                  <a:lnTo>
                    <a:pt x="110871" y="110490"/>
                  </a:lnTo>
                  <a:lnTo>
                    <a:pt x="0" y="110490"/>
                  </a:lnTo>
                  <a:lnTo>
                    <a:pt x="0" y="332740"/>
                  </a:lnTo>
                  <a:lnTo>
                    <a:pt x="110871" y="332740"/>
                  </a:lnTo>
                  <a:lnTo>
                    <a:pt x="110871" y="443230"/>
                  </a:lnTo>
                  <a:lnTo>
                    <a:pt x="332613" y="443230"/>
                  </a:lnTo>
                  <a:lnTo>
                    <a:pt x="332613" y="332740"/>
                  </a:lnTo>
                  <a:lnTo>
                    <a:pt x="443484" y="332740"/>
                  </a:lnTo>
                  <a:lnTo>
                    <a:pt x="443484" y="1104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57194" y="3736086"/>
              <a:ext cx="443865" cy="443865"/>
            </a:xfrm>
            <a:custGeom>
              <a:avLst/>
              <a:gdLst/>
              <a:ahLst/>
              <a:cxnLst/>
              <a:rect l="l" t="t" r="r" b="b"/>
              <a:pathLst>
                <a:path w="443864" h="443864">
                  <a:moveTo>
                    <a:pt x="0" y="110870"/>
                  </a:moveTo>
                  <a:lnTo>
                    <a:pt x="110870" y="110870"/>
                  </a:lnTo>
                  <a:lnTo>
                    <a:pt x="110870" y="0"/>
                  </a:lnTo>
                  <a:lnTo>
                    <a:pt x="332613" y="0"/>
                  </a:lnTo>
                  <a:lnTo>
                    <a:pt x="332613" y="110870"/>
                  </a:lnTo>
                  <a:lnTo>
                    <a:pt x="443483" y="110870"/>
                  </a:lnTo>
                  <a:lnTo>
                    <a:pt x="443483" y="332613"/>
                  </a:lnTo>
                  <a:lnTo>
                    <a:pt x="332613" y="332613"/>
                  </a:lnTo>
                  <a:lnTo>
                    <a:pt x="332613" y="443483"/>
                  </a:lnTo>
                  <a:lnTo>
                    <a:pt x="110870" y="443483"/>
                  </a:lnTo>
                  <a:lnTo>
                    <a:pt x="110870" y="332613"/>
                  </a:lnTo>
                  <a:lnTo>
                    <a:pt x="0" y="332613"/>
                  </a:lnTo>
                  <a:lnTo>
                    <a:pt x="0" y="110870"/>
                  </a:lnTo>
                  <a:close/>
                </a:path>
              </a:pathLst>
            </a:custGeom>
            <a:ln w="25908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5">
            <a:extLst>
              <a:ext uri="{FF2B5EF4-FFF2-40B4-BE49-F238E27FC236}">
                <a16:creationId xmlns:a16="http://schemas.microsoft.com/office/drawing/2014/main" id="{74C942E1-2196-F570-B4AC-2D0C5EE4890C}"/>
              </a:ext>
            </a:extLst>
          </p:cNvPr>
          <p:cNvSpPr txBox="1"/>
          <p:nvPr/>
        </p:nvSpPr>
        <p:spPr>
          <a:xfrm>
            <a:off x="9149443" y="7818134"/>
            <a:ext cx="5071110" cy="1419619"/>
          </a:xfrm>
          <a:prstGeom prst="rect">
            <a:avLst/>
          </a:prstGeom>
          <a:solidFill>
            <a:srgbClr val="E0D5F4"/>
          </a:solidFill>
        </p:spPr>
        <p:txBody>
          <a:bodyPr vert="horz" wrap="square" lIns="0" tIns="34290" rIns="0" bIns="0" rtlCol="0">
            <a:spAutoFit/>
          </a:bodyPr>
          <a:lstStyle/>
          <a:p>
            <a:pPr marL="1680210" marR="923925" indent="-745808">
              <a:spcBef>
                <a:spcPts val="270"/>
              </a:spcBef>
            </a:pPr>
            <a:r>
              <a:rPr sz="4500" b="1" spc="-127" dirty="0">
                <a:latin typeface="Calibri"/>
                <a:cs typeface="Calibri"/>
              </a:rPr>
              <a:t>LACTATO</a:t>
            </a:r>
            <a:r>
              <a:rPr sz="4500" b="1" spc="-45" dirty="0">
                <a:latin typeface="Calibri"/>
                <a:cs typeface="Calibri"/>
              </a:rPr>
              <a:t> </a:t>
            </a:r>
            <a:r>
              <a:rPr sz="4500" b="1" dirty="0">
                <a:latin typeface="Calibri"/>
                <a:cs typeface="Calibri"/>
              </a:rPr>
              <a:t>&gt;</a:t>
            </a:r>
            <a:r>
              <a:rPr sz="4500" b="1" spc="-15" dirty="0">
                <a:latin typeface="Calibri"/>
                <a:cs typeface="Calibri"/>
              </a:rPr>
              <a:t> </a:t>
            </a:r>
            <a:r>
              <a:rPr sz="4500" b="1" spc="-38" dirty="0">
                <a:latin typeface="Calibri"/>
                <a:cs typeface="Calibri"/>
              </a:rPr>
              <a:t>18 </a:t>
            </a:r>
            <a:r>
              <a:rPr sz="4500" b="1" spc="-15" dirty="0">
                <a:latin typeface="Calibri"/>
                <a:cs typeface="Calibri"/>
              </a:rPr>
              <a:t>MG/DL</a:t>
            </a:r>
            <a:endParaRPr sz="4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2968" y="3142264"/>
            <a:ext cx="4122127" cy="430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9529" rIns="0" bIns="0" rtlCol="0">
            <a:spAutoFit/>
          </a:bodyPr>
          <a:lstStyle/>
          <a:p>
            <a:pPr marL="373380">
              <a:spcBef>
                <a:spcPts val="389"/>
              </a:spcBef>
            </a:pPr>
            <a:r>
              <a:rPr sz="2475" b="1" spc="-15" dirty="0">
                <a:latin typeface="Calibri"/>
                <a:cs typeface="Calibri"/>
              </a:rPr>
              <a:t>Individualizado</a:t>
            </a:r>
            <a:r>
              <a:rPr sz="2475" b="1" spc="-3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ao</a:t>
            </a:r>
            <a:r>
              <a:rPr sz="2475" b="1" spc="4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Paciente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2968" y="4040680"/>
            <a:ext cx="4122127" cy="43184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marL="350519">
              <a:spcBef>
                <a:spcPts val="398"/>
              </a:spcBef>
            </a:pPr>
            <a:r>
              <a:rPr sz="2475" b="1" dirty="0">
                <a:latin typeface="Calibri"/>
                <a:cs typeface="Calibri"/>
              </a:rPr>
              <a:t>Dirigido</a:t>
            </a:r>
            <a:r>
              <a:rPr sz="2475" b="1" spc="-6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ao</a:t>
            </a:r>
            <a:r>
              <a:rPr sz="2475" b="1" spc="-23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sítio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de</a:t>
            </a:r>
            <a:r>
              <a:rPr sz="2475" b="1" spc="-15" dirty="0">
                <a:latin typeface="Calibri"/>
                <a:cs typeface="Calibri"/>
              </a:rPr>
              <a:t> infecção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2968" y="4941346"/>
            <a:ext cx="4122127" cy="4308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9530" rIns="0" bIns="0" rtlCol="0">
            <a:spAutoFit/>
          </a:bodyPr>
          <a:lstStyle/>
          <a:p>
            <a:pPr marL="1122998">
              <a:spcBef>
                <a:spcPts val="390"/>
              </a:spcBef>
            </a:pPr>
            <a:r>
              <a:rPr sz="2475" b="1" dirty="0">
                <a:latin typeface="Calibri"/>
                <a:cs typeface="Calibri"/>
              </a:rPr>
              <a:t>Amplo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espectro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9200" y="3142265"/>
            <a:ext cx="1863165" cy="43088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9529" rIns="0" bIns="0" rtlCol="0">
            <a:spAutoFit/>
          </a:bodyPr>
          <a:lstStyle/>
          <a:p>
            <a:pPr algn="ctr">
              <a:spcBef>
                <a:spcPts val="389"/>
              </a:spcBef>
            </a:pPr>
            <a:r>
              <a:rPr sz="2475" b="1" spc="-38" dirty="0">
                <a:latin typeface="Calibri"/>
                <a:cs typeface="Calibri"/>
              </a:rPr>
              <a:t>PAC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07268" y="3153712"/>
            <a:ext cx="4441318" cy="4318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0483" rIns="0" bIns="0" rtlCol="0">
            <a:spAutoFit/>
          </a:bodyPr>
          <a:lstStyle/>
          <a:p>
            <a:pPr marL="596265">
              <a:spcBef>
                <a:spcPts val="398"/>
              </a:spcBef>
            </a:pPr>
            <a:r>
              <a:rPr sz="2475" b="1" spc="-15" dirty="0">
                <a:latin typeface="Calibri"/>
                <a:cs typeface="Calibri"/>
              </a:rPr>
              <a:t>Ceftriaxona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+</a:t>
            </a:r>
            <a:r>
              <a:rPr sz="2475" b="1" spc="1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Azitromicina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9200" y="4040680"/>
            <a:ext cx="1863165" cy="43184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algn="ctr">
              <a:spcBef>
                <a:spcPts val="398"/>
              </a:spcBef>
            </a:pPr>
            <a:r>
              <a:rPr lang="pt-BR" sz="2475" b="1" spc="-38" dirty="0">
                <a:latin typeface="Calibri"/>
                <a:cs typeface="Calibri"/>
              </a:rPr>
              <a:t>PNM BRONCO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7268" y="4040680"/>
            <a:ext cx="4441318" cy="4318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0483" rIns="0" bIns="0" rtlCol="0">
            <a:spAutoFit/>
          </a:bodyPr>
          <a:lstStyle/>
          <a:p>
            <a:pPr algn="ctr">
              <a:spcBef>
                <a:spcPts val="398"/>
              </a:spcBef>
            </a:pPr>
            <a:r>
              <a:rPr sz="2475" b="1" spc="-15" dirty="0">
                <a:latin typeface="Calibri"/>
                <a:cs typeface="Calibri"/>
              </a:rPr>
              <a:t>Ceftriaxona</a:t>
            </a:r>
            <a:r>
              <a:rPr lang="pt-BR" sz="2475" b="1" spc="-15" dirty="0">
                <a:latin typeface="Calibri"/>
                <a:cs typeface="Calibri"/>
              </a:rPr>
              <a:t> + Clindamicina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19200" y="4941346"/>
            <a:ext cx="1863165" cy="430887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49530" rIns="0" bIns="0" rtlCol="0">
            <a:spAutoFit/>
          </a:bodyPr>
          <a:lstStyle/>
          <a:p>
            <a:pPr marL="415290">
              <a:spcBef>
                <a:spcPts val="390"/>
              </a:spcBef>
            </a:pPr>
            <a:r>
              <a:rPr sz="2475" b="1" spc="-15" dirty="0">
                <a:latin typeface="Calibri"/>
                <a:cs typeface="Calibri"/>
              </a:rPr>
              <a:t>Abdome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7268" y="4695806"/>
            <a:ext cx="4441318" cy="86498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1435" rIns="0" bIns="0" rtlCol="0">
            <a:spAutoFit/>
          </a:bodyPr>
          <a:lstStyle/>
          <a:p>
            <a:pPr marL="364806">
              <a:spcBef>
                <a:spcPts val="405"/>
              </a:spcBef>
            </a:pPr>
            <a:r>
              <a:rPr lang="pt-BR" sz="2475" b="1" spc="-15" dirty="0">
                <a:latin typeface="Calibri"/>
                <a:cs typeface="Calibri"/>
              </a:rPr>
              <a:t>Ceftriaxona 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+</a:t>
            </a:r>
            <a:r>
              <a:rPr sz="2475" b="1" spc="23" dirty="0">
                <a:latin typeface="Calibri"/>
                <a:cs typeface="Calibri"/>
              </a:rPr>
              <a:t> </a:t>
            </a:r>
            <a:r>
              <a:rPr sz="2475" b="1" spc="-15" dirty="0" err="1">
                <a:latin typeface="Calibri"/>
                <a:cs typeface="Calibri"/>
              </a:rPr>
              <a:t>Metronidazol</a:t>
            </a:r>
            <a:endParaRPr lang="pt-BR" sz="2475" b="1" spc="-15" dirty="0">
              <a:latin typeface="Calibri"/>
              <a:cs typeface="Calibri"/>
            </a:endParaRPr>
          </a:p>
          <a:p>
            <a:pPr marL="364806">
              <a:spcBef>
                <a:spcPts val="405"/>
              </a:spcBef>
            </a:pPr>
            <a:r>
              <a:rPr lang="pt-BR" sz="2475" b="1" spc="-15" dirty="0">
                <a:latin typeface="Calibri"/>
                <a:cs typeface="Calibri"/>
              </a:rPr>
              <a:t>Ceftriaxona</a:t>
            </a:r>
            <a:r>
              <a:rPr lang="pt-BR" sz="2475" b="1" spc="-45" dirty="0">
                <a:latin typeface="Calibri"/>
                <a:cs typeface="Calibri"/>
              </a:rPr>
              <a:t> </a:t>
            </a:r>
            <a:r>
              <a:rPr lang="pt-BR" sz="2475" b="1" dirty="0">
                <a:latin typeface="Calibri"/>
                <a:cs typeface="Calibri"/>
              </a:rPr>
              <a:t>+</a:t>
            </a:r>
            <a:r>
              <a:rPr lang="pt-BR" sz="2475" b="1" spc="23" dirty="0">
                <a:latin typeface="Calibri"/>
                <a:cs typeface="Calibri"/>
              </a:rPr>
              <a:t> </a:t>
            </a:r>
            <a:r>
              <a:rPr lang="pt-BR" sz="2475" b="1" spc="-15" dirty="0">
                <a:cs typeface="Calibri"/>
              </a:rPr>
              <a:t> </a:t>
            </a:r>
            <a:r>
              <a:rPr lang="pt-BR" sz="2475" b="1" spc="-15" dirty="0" err="1">
                <a:cs typeface="Calibri"/>
              </a:rPr>
              <a:t>Ciprofloxacina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9200" y="5839780"/>
            <a:ext cx="1863165" cy="43281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51435" rIns="0" bIns="0" rtlCol="0">
            <a:spAutoFit/>
          </a:bodyPr>
          <a:lstStyle/>
          <a:p>
            <a:pPr algn="ctr">
              <a:spcBef>
                <a:spcPts val="405"/>
              </a:spcBef>
            </a:pPr>
            <a:r>
              <a:rPr sz="2475" b="1" spc="-38" dirty="0">
                <a:latin typeface="Calibri"/>
                <a:cs typeface="Calibri"/>
              </a:rPr>
              <a:t>ICS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07268" y="5839780"/>
            <a:ext cx="4441318" cy="432811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1435" rIns="0" bIns="0" rtlCol="0">
            <a:spAutoFit/>
          </a:bodyPr>
          <a:lstStyle/>
          <a:p>
            <a:pPr marL="570548">
              <a:spcBef>
                <a:spcPts val="405"/>
              </a:spcBef>
            </a:pPr>
            <a:r>
              <a:rPr sz="2475" b="1" spc="-15" dirty="0">
                <a:latin typeface="Calibri"/>
                <a:cs typeface="Calibri"/>
              </a:rPr>
              <a:t>Ceftazidima</a:t>
            </a:r>
            <a:r>
              <a:rPr sz="2475" b="1" spc="-3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+</a:t>
            </a:r>
            <a:r>
              <a:rPr sz="2475" b="1" spc="4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Vancomicina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19200" y="6740446"/>
            <a:ext cx="1863165" cy="43184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50483" rIns="0" bIns="0" rtlCol="0">
            <a:spAutoFit/>
          </a:bodyPr>
          <a:lstStyle/>
          <a:p>
            <a:pPr marL="2858" algn="ctr">
              <a:spcBef>
                <a:spcPts val="398"/>
              </a:spcBef>
            </a:pPr>
            <a:r>
              <a:rPr lang="pt-BR" sz="2475" b="1" spc="-38" dirty="0">
                <a:latin typeface="Calibri"/>
                <a:cs typeface="Calibri"/>
              </a:rPr>
              <a:t>ITU</a:t>
            </a:r>
            <a:endParaRPr sz="2475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07268" y="6740446"/>
            <a:ext cx="4441318" cy="43184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50483" rIns="0" bIns="0" rtlCol="0">
            <a:spAutoFit/>
          </a:bodyPr>
          <a:lstStyle/>
          <a:p>
            <a:pPr marL="953" algn="ctr">
              <a:spcBef>
                <a:spcPts val="398"/>
              </a:spcBef>
            </a:pPr>
            <a:r>
              <a:rPr sz="2475" b="1" spc="-15" dirty="0">
                <a:latin typeface="Calibri"/>
                <a:cs typeface="Calibri"/>
              </a:rPr>
              <a:t>Ce</a:t>
            </a:r>
            <a:r>
              <a:rPr lang="pt-BR" sz="2475" b="1" spc="-15" dirty="0" err="1">
                <a:latin typeface="Calibri"/>
                <a:cs typeface="Calibri"/>
              </a:rPr>
              <a:t>ftriaxona</a:t>
            </a:r>
            <a:endParaRPr sz="2475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52999" y="3086100"/>
            <a:ext cx="5487353" cy="4263960"/>
            <a:chOff x="1615439" y="2002535"/>
            <a:chExt cx="3820795" cy="2897505"/>
          </a:xfrm>
        </p:grpSpPr>
        <p:sp>
          <p:nvSpPr>
            <p:cNvPr id="16" name="object 16"/>
            <p:cNvSpPr/>
            <p:nvPr/>
          </p:nvSpPr>
          <p:spPr>
            <a:xfrm>
              <a:off x="1628393" y="3039617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80" h="222885">
                  <a:moveTo>
                    <a:pt x="365760" y="0"/>
                  </a:moveTo>
                  <a:lnTo>
                    <a:pt x="121919" y="0"/>
                  </a:lnTo>
                  <a:lnTo>
                    <a:pt x="121919" y="111252"/>
                  </a:lnTo>
                  <a:lnTo>
                    <a:pt x="0" y="111252"/>
                  </a:lnTo>
                  <a:lnTo>
                    <a:pt x="243839" y="222504"/>
                  </a:lnTo>
                  <a:lnTo>
                    <a:pt x="487680" y="111252"/>
                  </a:lnTo>
                  <a:lnTo>
                    <a:pt x="365760" y="111252"/>
                  </a:lnTo>
                  <a:lnTo>
                    <a:pt x="365760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8393" y="3039617"/>
              <a:ext cx="487680" cy="222885"/>
            </a:xfrm>
            <a:custGeom>
              <a:avLst/>
              <a:gdLst/>
              <a:ahLst/>
              <a:cxnLst/>
              <a:rect l="l" t="t" r="r" b="b"/>
              <a:pathLst>
                <a:path w="487680" h="222885">
                  <a:moveTo>
                    <a:pt x="0" y="111252"/>
                  </a:moveTo>
                  <a:lnTo>
                    <a:pt x="121919" y="111252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1252"/>
                  </a:lnTo>
                  <a:lnTo>
                    <a:pt x="487680" y="111252"/>
                  </a:lnTo>
                  <a:lnTo>
                    <a:pt x="243839" y="222504"/>
                  </a:lnTo>
                  <a:lnTo>
                    <a:pt x="0" y="111252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28393" y="244068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80" h="220980">
                  <a:moveTo>
                    <a:pt x="365760" y="0"/>
                  </a:moveTo>
                  <a:lnTo>
                    <a:pt x="121919" y="0"/>
                  </a:lnTo>
                  <a:lnTo>
                    <a:pt x="121919" y="110489"/>
                  </a:lnTo>
                  <a:lnTo>
                    <a:pt x="0" y="110489"/>
                  </a:lnTo>
                  <a:lnTo>
                    <a:pt x="243839" y="220979"/>
                  </a:lnTo>
                  <a:lnTo>
                    <a:pt x="487680" y="110489"/>
                  </a:lnTo>
                  <a:lnTo>
                    <a:pt x="365760" y="110489"/>
                  </a:lnTo>
                  <a:lnTo>
                    <a:pt x="365760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8393" y="2440685"/>
              <a:ext cx="487680" cy="220979"/>
            </a:xfrm>
            <a:custGeom>
              <a:avLst/>
              <a:gdLst/>
              <a:ahLst/>
              <a:cxnLst/>
              <a:rect l="l" t="t" r="r" b="b"/>
              <a:pathLst>
                <a:path w="487680" h="220980">
                  <a:moveTo>
                    <a:pt x="0" y="110489"/>
                  </a:moveTo>
                  <a:lnTo>
                    <a:pt x="121919" y="110489"/>
                  </a:lnTo>
                  <a:lnTo>
                    <a:pt x="121919" y="0"/>
                  </a:lnTo>
                  <a:lnTo>
                    <a:pt x="365760" y="0"/>
                  </a:lnTo>
                  <a:lnTo>
                    <a:pt x="365760" y="110489"/>
                  </a:lnTo>
                  <a:lnTo>
                    <a:pt x="487680" y="110489"/>
                  </a:lnTo>
                  <a:lnTo>
                    <a:pt x="243839" y="220979"/>
                  </a:lnTo>
                  <a:lnTo>
                    <a:pt x="0" y="110489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3185" y="3192017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79">
                  <a:moveTo>
                    <a:pt x="110489" y="0"/>
                  </a:moveTo>
                  <a:lnTo>
                    <a:pt x="110489" y="121920"/>
                  </a:lnTo>
                  <a:lnTo>
                    <a:pt x="0" y="121920"/>
                  </a:lnTo>
                  <a:lnTo>
                    <a:pt x="0" y="365760"/>
                  </a:lnTo>
                  <a:lnTo>
                    <a:pt x="110489" y="365760"/>
                  </a:lnTo>
                  <a:lnTo>
                    <a:pt x="110489" y="487680"/>
                  </a:lnTo>
                  <a:lnTo>
                    <a:pt x="220979" y="243840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93185" y="3192017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79">
                  <a:moveTo>
                    <a:pt x="110489" y="487680"/>
                  </a:moveTo>
                  <a:lnTo>
                    <a:pt x="110489" y="365760"/>
                  </a:lnTo>
                  <a:lnTo>
                    <a:pt x="0" y="365760"/>
                  </a:lnTo>
                  <a:lnTo>
                    <a:pt x="0" y="121920"/>
                  </a:lnTo>
                  <a:lnTo>
                    <a:pt x="110489" y="121920"/>
                  </a:lnTo>
                  <a:lnTo>
                    <a:pt x="110489" y="0"/>
                  </a:lnTo>
                  <a:lnTo>
                    <a:pt x="220979" y="243840"/>
                  </a:lnTo>
                  <a:lnTo>
                    <a:pt x="110489" y="487680"/>
                  </a:lnTo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96077" y="2015489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80">
                  <a:moveTo>
                    <a:pt x="110489" y="0"/>
                  </a:moveTo>
                  <a:lnTo>
                    <a:pt x="110489" y="121920"/>
                  </a:lnTo>
                  <a:lnTo>
                    <a:pt x="0" y="121920"/>
                  </a:lnTo>
                  <a:lnTo>
                    <a:pt x="0" y="365760"/>
                  </a:lnTo>
                  <a:lnTo>
                    <a:pt x="110489" y="365760"/>
                  </a:lnTo>
                  <a:lnTo>
                    <a:pt x="110489" y="487680"/>
                  </a:lnTo>
                  <a:lnTo>
                    <a:pt x="220980" y="243839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96077" y="2015489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80">
                  <a:moveTo>
                    <a:pt x="110489" y="487680"/>
                  </a:moveTo>
                  <a:lnTo>
                    <a:pt x="110489" y="365760"/>
                  </a:lnTo>
                  <a:lnTo>
                    <a:pt x="0" y="365760"/>
                  </a:lnTo>
                  <a:lnTo>
                    <a:pt x="0" y="121920"/>
                  </a:lnTo>
                  <a:lnTo>
                    <a:pt x="110489" y="121920"/>
                  </a:lnTo>
                  <a:lnTo>
                    <a:pt x="110489" y="0"/>
                  </a:lnTo>
                  <a:lnTo>
                    <a:pt x="220980" y="243839"/>
                  </a:lnTo>
                  <a:lnTo>
                    <a:pt x="110489" y="487680"/>
                  </a:lnTo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96077" y="2606801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0"/>
                  </a:moveTo>
                  <a:lnTo>
                    <a:pt x="110489" y="122300"/>
                  </a:lnTo>
                  <a:lnTo>
                    <a:pt x="0" y="122300"/>
                  </a:lnTo>
                  <a:lnTo>
                    <a:pt x="0" y="366902"/>
                  </a:lnTo>
                  <a:lnTo>
                    <a:pt x="110489" y="366902"/>
                  </a:lnTo>
                  <a:lnTo>
                    <a:pt x="110489" y="489203"/>
                  </a:lnTo>
                  <a:lnTo>
                    <a:pt x="220980" y="244601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96077" y="2606801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489203"/>
                  </a:moveTo>
                  <a:lnTo>
                    <a:pt x="110489" y="366902"/>
                  </a:lnTo>
                  <a:lnTo>
                    <a:pt x="0" y="366902"/>
                  </a:lnTo>
                  <a:lnTo>
                    <a:pt x="0" y="122300"/>
                  </a:lnTo>
                  <a:lnTo>
                    <a:pt x="110489" y="122300"/>
                  </a:lnTo>
                  <a:lnTo>
                    <a:pt x="110489" y="0"/>
                  </a:lnTo>
                  <a:lnTo>
                    <a:pt x="220980" y="244601"/>
                  </a:lnTo>
                  <a:lnTo>
                    <a:pt x="110489" y="489203"/>
                  </a:lnTo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02174" y="3198113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0"/>
                  </a:moveTo>
                  <a:lnTo>
                    <a:pt x="110489" y="122300"/>
                  </a:lnTo>
                  <a:lnTo>
                    <a:pt x="0" y="122300"/>
                  </a:lnTo>
                  <a:lnTo>
                    <a:pt x="0" y="366902"/>
                  </a:lnTo>
                  <a:lnTo>
                    <a:pt x="110489" y="366902"/>
                  </a:lnTo>
                  <a:lnTo>
                    <a:pt x="110489" y="489204"/>
                  </a:lnTo>
                  <a:lnTo>
                    <a:pt x="220979" y="244601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02174" y="3198113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489204"/>
                  </a:moveTo>
                  <a:lnTo>
                    <a:pt x="110489" y="366902"/>
                  </a:lnTo>
                  <a:lnTo>
                    <a:pt x="0" y="366902"/>
                  </a:lnTo>
                  <a:lnTo>
                    <a:pt x="0" y="122300"/>
                  </a:lnTo>
                  <a:lnTo>
                    <a:pt x="110489" y="122300"/>
                  </a:lnTo>
                  <a:lnTo>
                    <a:pt x="110489" y="0"/>
                  </a:lnTo>
                  <a:lnTo>
                    <a:pt x="220979" y="244601"/>
                  </a:lnTo>
                  <a:lnTo>
                    <a:pt x="110489" y="489204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96077" y="3806189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79">
                  <a:moveTo>
                    <a:pt x="110489" y="0"/>
                  </a:moveTo>
                  <a:lnTo>
                    <a:pt x="110489" y="121920"/>
                  </a:lnTo>
                  <a:lnTo>
                    <a:pt x="0" y="121920"/>
                  </a:lnTo>
                  <a:lnTo>
                    <a:pt x="0" y="365760"/>
                  </a:lnTo>
                  <a:lnTo>
                    <a:pt x="110489" y="365760"/>
                  </a:lnTo>
                  <a:lnTo>
                    <a:pt x="110489" y="487680"/>
                  </a:lnTo>
                  <a:lnTo>
                    <a:pt x="220980" y="243840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96077" y="3806189"/>
              <a:ext cx="220979" cy="487680"/>
            </a:xfrm>
            <a:custGeom>
              <a:avLst/>
              <a:gdLst/>
              <a:ahLst/>
              <a:cxnLst/>
              <a:rect l="l" t="t" r="r" b="b"/>
              <a:pathLst>
                <a:path w="220979" h="487679">
                  <a:moveTo>
                    <a:pt x="110489" y="487680"/>
                  </a:moveTo>
                  <a:lnTo>
                    <a:pt x="110489" y="365760"/>
                  </a:lnTo>
                  <a:lnTo>
                    <a:pt x="0" y="365760"/>
                  </a:lnTo>
                  <a:lnTo>
                    <a:pt x="0" y="121920"/>
                  </a:lnTo>
                  <a:lnTo>
                    <a:pt x="110489" y="121920"/>
                  </a:lnTo>
                  <a:lnTo>
                    <a:pt x="110489" y="0"/>
                  </a:lnTo>
                  <a:lnTo>
                    <a:pt x="220980" y="243840"/>
                  </a:lnTo>
                  <a:lnTo>
                    <a:pt x="110489" y="487680"/>
                  </a:lnTo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02174" y="4397501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0"/>
                  </a:moveTo>
                  <a:lnTo>
                    <a:pt x="110489" y="122300"/>
                  </a:lnTo>
                  <a:lnTo>
                    <a:pt x="0" y="122300"/>
                  </a:lnTo>
                  <a:lnTo>
                    <a:pt x="0" y="366903"/>
                  </a:lnTo>
                  <a:lnTo>
                    <a:pt x="110489" y="366903"/>
                  </a:lnTo>
                  <a:lnTo>
                    <a:pt x="110489" y="489204"/>
                  </a:lnTo>
                  <a:lnTo>
                    <a:pt x="220979" y="244602"/>
                  </a:lnTo>
                  <a:lnTo>
                    <a:pt x="110489" y="0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02174" y="4397501"/>
              <a:ext cx="220979" cy="489584"/>
            </a:xfrm>
            <a:custGeom>
              <a:avLst/>
              <a:gdLst/>
              <a:ahLst/>
              <a:cxnLst/>
              <a:rect l="l" t="t" r="r" b="b"/>
              <a:pathLst>
                <a:path w="220979" h="489585">
                  <a:moveTo>
                    <a:pt x="110489" y="489204"/>
                  </a:moveTo>
                  <a:lnTo>
                    <a:pt x="110489" y="366903"/>
                  </a:lnTo>
                  <a:lnTo>
                    <a:pt x="0" y="366903"/>
                  </a:lnTo>
                  <a:lnTo>
                    <a:pt x="0" y="122300"/>
                  </a:lnTo>
                  <a:lnTo>
                    <a:pt x="110489" y="122300"/>
                  </a:lnTo>
                  <a:lnTo>
                    <a:pt x="110489" y="0"/>
                  </a:lnTo>
                  <a:lnTo>
                    <a:pt x="220979" y="244602"/>
                  </a:lnTo>
                  <a:lnTo>
                    <a:pt x="110489" y="489204"/>
                  </a:lnTo>
                  <a:close/>
                </a:path>
              </a:pathLst>
            </a:cu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9795" y="3134106"/>
            <a:ext cx="4305300" cy="430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49529" rIns="0" bIns="0" rtlCol="0">
            <a:spAutoFit/>
          </a:bodyPr>
          <a:lstStyle/>
          <a:p>
            <a:pPr marL="373380">
              <a:spcBef>
                <a:spcPts val="389"/>
              </a:spcBef>
            </a:pPr>
            <a:r>
              <a:rPr sz="2475" b="1" spc="-15" dirty="0">
                <a:latin typeface="Calibri"/>
                <a:cs typeface="Calibri"/>
              </a:rPr>
              <a:t>Individualizado</a:t>
            </a:r>
            <a:r>
              <a:rPr sz="2475" b="1" spc="-30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ao</a:t>
            </a:r>
            <a:r>
              <a:rPr sz="2475" b="1" spc="4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Paciente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39795" y="4032503"/>
            <a:ext cx="4305300" cy="431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50483" rIns="0" bIns="0" rtlCol="0">
            <a:spAutoFit/>
          </a:bodyPr>
          <a:lstStyle/>
          <a:p>
            <a:pPr marL="350519">
              <a:spcBef>
                <a:spcPts val="398"/>
              </a:spcBef>
            </a:pPr>
            <a:r>
              <a:rPr sz="2475" b="1" dirty="0">
                <a:latin typeface="Calibri"/>
                <a:cs typeface="Calibri"/>
              </a:rPr>
              <a:t>Dirigido</a:t>
            </a:r>
            <a:r>
              <a:rPr sz="2475" b="1" spc="-6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ao</a:t>
            </a:r>
            <a:r>
              <a:rPr sz="2475" b="1" spc="-23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sítio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de</a:t>
            </a:r>
            <a:r>
              <a:rPr sz="2475" b="1" spc="-15" dirty="0">
                <a:latin typeface="Calibri"/>
                <a:cs typeface="Calibri"/>
              </a:rPr>
              <a:t> infecção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9795" y="4933187"/>
            <a:ext cx="4305300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49530" rIns="0" bIns="0" rtlCol="0">
            <a:spAutoFit/>
          </a:bodyPr>
          <a:lstStyle/>
          <a:p>
            <a:pPr marL="1122998">
              <a:spcBef>
                <a:spcPts val="390"/>
              </a:spcBef>
            </a:pPr>
            <a:r>
              <a:rPr sz="2475" b="1" dirty="0">
                <a:latin typeface="Calibri"/>
                <a:cs typeface="Calibri"/>
              </a:rPr>
              <a:t>Amplo</a:t>
            </a:r>
            <a:r>
              <a:rPr sz="2475" b="1" spc="-45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espectro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9795" y="5831585"/>
            <a:ext cx="4305300" cy="4328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51435" rIns="0" bIns="0" rtlCol="0">
            <a:spAutoFit/>
          </a:bodyPr>
          <a:lstStyle/>
          <a:p>
            <a:pPr marL="942975">
              <a:spcBef>
                <a:spcPts val="405"/>
              </a:spcBef>
            </a:pPr>
            <a:r>
              <a:rPr sz="2475" b="1" dirty="0">
                <a:latin typeface="Calibri"/>
                <a:cs typeface="Calibri"/>
              </a:rPr>
              <a:t>Dirigir</a:t>
            </a:r>
            <a:r>
              <a:rPr sz="2475" b="1" spc="-7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pela</a:t>
            </a:r>
            <a:r>
              <a:rPr sz="2475" b="1" spc="-53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cultura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9795" y="6732269"/>
            <a:ext cx="4305300" cy="4318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50483" rIns="0" bIns="0" rtlCol="0">
            <a:spAutoFit/>
          </a:bodyPr>
          <a:lstStyle/>
          <a:p>
            <a:pPr marL="704850">
              <a:spcBef>
                <a:spcPts val="398"/>
              </a:spcBef>
            </a:pPr>
            <a:r>
              <a:rPr sz="2475" b="1" dirty="0">
                <a:latin typeface="Calibri"/>
                <a:cs typeface="Calibri"/>
              </a:rPr>
              <a:t>1ª</a:t>
            </a:r>
            <a:r>
              <a:rPr sz="2475" b="1" spc="-15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dose:</a:t>
            </a:r>
            <a:r>
              <a:rPr sz="2475" b="1" spc="-8" dirty="0">
                <a:latin typeface="Calibri"/>
                <a:cs typeface="Calibri"/>
              </a:rPr>
              <a:t> </a:t>
            </a:r>
            <a:r>
              <a:rPr sz="2475" b="1" dirty="0">
                <a:latin typeface="Calibri"/>
                <a:cs typeface="Calibri"/>
              </a:rPr>
              <a:t>Não</a:t>
            </a:r>
            <a:r>
              <a:rPr sz="2475" b="1" spc="-38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corrigida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9795" y="7630667"/>
            <a:ext cx="4305300" cy="4328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51435" rIns="0" bIns="0" rtlCol="0">
            <a:spAutoFit/>
          </a:bodyPr>
          <a:lstStyle/>
          <a:p>
            <a:pPr marL="1305878">
              <a:spcBef>
                <a:spcPts val="405"/>
              </a:spcBef>
            </a:pPr>
            <a:r>
              <a:rPr sz="2475" b="1" dirty="0">
                <a:latin typeface="Calibri"/>
                <a:cs typeface="Calibri"/>
              </a:rPr>
              <a:t>&lt; 60</a:t>
            </a:r>
            <a:r>
              <a:rPr sz="2475" b="1" spc="-8" dirty="0">
                <a:latin typeface="Calibri"/>
                <a:cs typeface="Calibri"/>
              </a:rPr>
              <a:t> </a:t>
            </a:r>
            <a:r>
              <a:rPr sz="2475" b="1" spc="-15" dirty="0">
                <a:latin typeface="Calibri"/>
                <a:cs typeface="Calibri"/>
              </a:rPr>
              <a:t>minutos</a:t>
            </a:r>
            <a:endParaRPr sz="2475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0051" y="2512314"/>
            <a:ext cx="4305300" cy="4299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48576" rIns="0" bIns="0" rtlCol="0">
            <a:spAutoFit/>
          </a:bodyPr>
          <a:lstStyle/>
          <a:p>
            <a:pPr marL="953" algn="ctr">
              <a:spcBef>
                <a:spcPts val="381"/>
              </a:spcBef>
            </a:pPr>
            <a:r>
              <a:rPr sz="2475" b="1" spc="-15" dirty="0">
                <a:latin typeface="Calibri"/>
                <a:cs typeface="Calibri"/>
              </a:rPr>
              <a:t>Choque</a:t>
            </a:r>
            <a:endParaRPr sz="2475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6437" y="3376422"/>
            <a:ext cx="7271766" cy="49674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0" name="object 10"/>
          <p:cNvSpPr txBox="1"/>
          <p:nvPr/>
        </p:nvSpPr>
        <p:spPr>
          <a:xfrm>
            <a:off x="7985189" y="8766048"/>
            <a:ext cx="7899083" cy="1128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2400" i="1" dirty="0">
                <a:latin typeface="Calibri"/>
                <a:cs typeface="Calibri"/>
              </a:rPr>
              <a:t>Duration of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hypotension</a:t>
            </a:r>
            <a:r>
              <a:rPr sz="2400" i="1" spc="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before</a:t>
            </a:r>
            <a:r>
              <a:rPr sz="2400" i="1" spc="-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initiation</a:t>
            </a:r>
            <a:r>
              <a:rPr sz="2400" i="1" spc="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effective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antimicrobial</a:t>
            </a:r>
            <a:r>
              <a:rPr sz="2400" i="1" spc="23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therapy</a:t>
            </a:r>
            <a:r>
              <a:rPr sz="2400" i="1" spc="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is</a:t>
            </a:r>
            <a:r>
              <a:rPr sz="2400" i="1" spc="-23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the</a:t>
            </a:r>
            <a:r>
              <a:rPr sz="2400" i="1" spc="-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critical determinant</a:t>
            </a:r>
            <a:r>
              <a:rPr sz="2400" i="1" spc="-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of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survival</a:t>
            </a:r>
            <a:r>
              <a:rPr sz="2400" i="1" spc="-8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in human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septic</a:t>
            </a:r>
            <a:r>
              <a:rPr sz="2400" i="1" spc="-23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shock.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1110" y="352808"/>
            <a:ext cx="17085890" cy="73628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8576" rIns="0" bIns="0" rtlCol="0">
            <a:spAutoFit/>
          </a:bodyPr>
          <a:lstStyle/>
          <a:p>
            <a:pPr marL="301943" marR="289560" algn="ctr">
              <a:spcBef>
                <a:spcPts val="381"/>
              </a:spcBef>
            </a:pPr>
            <a:r>
              <a:rPr sz="4800" b="1" spc="-15" dirty="0" err="1">
                <a:latin typeface="Calibri"/>
                <a:cs typeface="Calibri"/>
              </a:rPr>
              <a:t>Noradrenalina</a:t>
            </a:r>
            <a:r>
              <a:rPr sz="4800" b="1" spc="-30" dirty="0">
                <a:latin typeface="Calibri"/>
                <a:cs typeface="Calibri"/>
              </a:rPr>
              <a:t> </a:t>
            </a:r>
            <a:r>
              <a:rPr lang="pt-BR" sz="4800" b="1" spc="-30" dirty="0">
                <a:latin typeface="Calibri"/>
                <a:cs typeface="Calibri"/>
              </a:rPr>
              <a:t>1 </a:t>
            </a:r>
            <a:r>
              <a:rPr lang="pt-BR" sz="4800" b="1" spc="-30" dirty="0" err="1">
                <a:latin typeface="Calibri"/>
                <a:cs typeface="Calibri"/>
              </a:rPr>
              <a:t>amp</a:t>
            </a:r>
            <a:r>
              <a:rPr lang="pt-BR" sz="4800" b="1" spc="-30" dirty="0">
                <a:latin typeface="Calibri"/>
                <a:cs typeface="Calibri"/>
              </a:rPr>
              <a:t>(</a:t>
            </a:r>
            <a:r>
              <a:rPr sz="4800" b="1" dirty="0">
                <a:latin typeface="Calibri"/>
                <a:cs typeface="Calibri"/>
              </a:rPr>
              <a:t>1mg/ml</a:t>
            </a:r>
            <a:r>
              <a:rPr lang="pt-BR" sz="4800" b="1" dirty="0">
                <a:latin typeface="Calibri"/>
                <a:cs typeface="Calibri"/>
              </a:rPr>
              <a:t>)</a:t>
            </a:r>
            <a:r>
              <a:rPr sz="4800" b="1" dirty="0">
                <a:latin typeface="Calibri"/>
                <a:cs typeface="Calibri"/>
              </a:rPr>
              <a:t> 4ml</a:t>
            </a:r>
            <a:r>
              <a:rPr sz="4800" b="1" spc="-8" dirty="0">
                <a:latin typeface="Calibri"/>
                <a:cs typeface="Calibri"/>
              </a:rPr>
              <a:t> </a:t>
            </a:r>
            <a:endParaRPr lang="pt-BR" sz="4800" b="1" spc="-8" dirty="0">
              <a:latin typeface="Calibri"/>
              <a:cs typeface="Calibri"/>
            </a:endParaRPr>
          </a:p>
          <a:p>
            <a:pPr marL="301943" marR="289560" algn="ctr">
              <a:spcBef>
                <a:spcPts val="381"/>
              </a:spcBef>
            </a:pPr>
            <a:r>
              <a:rPr lang="pt-BR" sz="4800" b="1" spc="-8" dirty="0">
                <a:latin typeface="Calibri"/>
                <a:cs typeface="Calibri"/>
              </a:rPr>
              <a:t>Faço </a:t>
            </a:r>
            <a:r>
              <a:rPr sz="4800" b="1" dirty="0">
                <a:latin typeface="Calibri"/>
                <a:cs typeface="Calibri"/>
              </a:rPr>
              <a:t>0</a:t>
            </a:r>
            <a:r>
              <a:rPr lang="pt-BR" sz="4800" b="1" dirty="0">
                <a:latin typeface="Calibri"/>
                <a:cs typeface="Calibri"/>
              </a:rPr>
              <a:t>1</a:t>
            </a:r>
            <a:r>
              <a:rPr sz="4800" b="1" spc="23" dirty="0">
                <a:latin typeface="Calibri"/>
                <a:cs typeface="Calibri"/>
              </a:rPr>
              <a:t> </a:t>
            </a:r>
            <a:r>
              <a:rPr sz="4800" b="1" dirty="0" err="1">
                <a:latin typeface="Calibri"/>
                <a:cs typeface="Calibri"/>
              </a:rPr>
              <a:t>ampolas</a:t>
            </a:r>
            <a:r>
              <a:rPr sz="4800" b="1" spc="-15" dirty="0">
                <a:latin typeface="Calibri"/>
                <a:cs typeface="Calibri"/>
              </a:rPr>
              <a:t> </a:t>
            </a:r>
            <a:endParaRPr lang="pt-BR" sz="4800" b="1" spc="-15" dirty="0">
              <a:latin typeface="Calibri"/>
              <a:cs typeface="Calibri"/>
            </a:endParaRPr>
          </a:p>
          <a:p>
            <a:pPr marL="301943" marR="289560" algn="ctr">
              <a:spcBef>
                <a:spcPts val="381"/>
              </a:spcBef>
            </a:pPr>
            <a:r>
              <a:rPr sz="4800" b="1" spc="-75" dirty="0">
                <a:latin typeface="Calibri"/>
                <a:cs typeface="Calibri"/>
              </a:rPr>
              <a:t>+ </a:t>
            </a:r>
            <a:r>
              <a:rPr lang="pt-BR" sz="4800" b="1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SG</a:t>
            </a:r>
            <a:r>
              <a:rPr sz="4800" b="1" spc="-23" dirty="0">
                <a:latin typeface="Calibri"/>
                <a:cs typeface="Calibri"/>
              </a:rPr>
              <a:t> </a:t>
            </a:r>
            <a:r>
              <a:rPr lang="pt-BR" sz="4800" b="1" dirty="0">
                <a:latin typeface="Calibri"/>
                <a:cs typeface="Calibri"/>
              </a:rPr>
              <a:t>96</a:t>
            </a:r>
            <a:r>
              <a:rPr sz="4800" b="1" dirty="0">
                <a:latin typeface="Calibri"/>
                <a:cs typeface="Calibri"/>
              </a:rPr>
              <a:t>mL</a:t>
            </a:r>
            <a:r>
              <a:rPr sz="4800" b="1" spc="-30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IV</a:t>
            </a:r>
            <a:r>
              <a:rPr sz="4800" b="1" spc="-8" dirty="0">
                <a:latin typeface="Calibri"/>
                <a:cs typeface="Calibri"/>
              </a:rPr>
              <a:t> </a:t>
            </a:r>
            <a:r>
              <a:rPr sz="4800" b="1" spc="-38" dirty="0">
                <a:latin typeface="Calibri"/>
                <a:cs typeface="Calibri"/>
              </a:rPr>
              <a:t>BIC</a:t>
            </a:r>
            <a:r>
              <a:rPr lang="pt-BR" sz="4800" b="1" spc="-38" dirty="0">
                <a:latin typeface="Calibri"/>
                <a:cs typeface="Calibri"/>
              </a:rPr>
              <a:t> = 100ml(4mg=400mcg)</a:t>
            </a:r>
          </a:p>
          <a:p>
            <a:pPr marL="301943" marR="289560" algn="ctr">
              <a:spcBef>
                <a:spcPts val="381"/>
              </a:spcBef>
            </a:pPr>
            <a:endParaRPr sz="4800" dirty="0">
              <a:latin typeface="Calibri"/>
              <a:cs typeface="Calibri"/>
            </a:endParaRP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lang="pt-BR" sz="4800" b="1" dirty="0">
                <a:latin typeface="Calibri"/>
                <a:cs typeface="Calibri"/>
              </a:rPr>
              <a:t>Vazão(ml/h)      =</a:t>
            </a:r>
            <a:r>
              <a:rPr sz="4800" b="1" dirty="0">
                <a:latin typeface="Calibri"/>
                <a:cs typeface="Calibri"/>
              </a:rPr>
              <a:t>Dose</a:t>
            </a:r>
            <a:r>
              <a:rPr sz="4800" b="1" spc="-23" dirty="0">
                <a:latin typeface="Calibri"/>
                <a:cs typeface="Calibri"/>
              </a:rPr>
              <a:t> </a:t>
            </a:r>
            <a:r>
              <a:rPr lang="pt-BR" sz="4800" b="1" spc="-23" dirty="0">
                <a:latin typeface="Calibri"/>
                <a:cs typeface="Calibri"/>
              </a:rPr>
              <a:t>(</a:t>
            </a:r>
            <a:r>
              <a:rPr sz="4800" b="1" spc="-15" dirty="0">
                <a:latin typeface="Calibri"/>
                <a:cs typeface="Calibri"/>
              </a:rPr>
              <a:t>mcg/kg/min</a:t>
            </a:r>
            <a:r>
              <a:rPr lang="pt-BR" sz="4800" b="1" spc="-15" dirty="0">
                <a:latin typeface="Calibri"/>
                <a:cs typeface="Calibri"/>
              </a:rPr>
              <a:t>) x P (kg) x 60</a:t>
            </a: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lang="pt-BR" sz="4800" b="1" spc="-15" dirty="0">
                <a:latin typeface="Calibri"/>
                <a:cs typeface="Calibri"/>
              </a:rPr>
              <a:t>                  ________________________</a:t>
            </a: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lang="pt-BR" sz="4800" b="1" spc="-15" dirty="0">
                <a:latin typeface="Calibri"/>
                <a:cs typeface="Calibri"/>
              </a:rPr>
              <a:t> </a:t>
            </a:r>
            <a:r>
              <a:rPr lang="pt-BR" sz="4800" b="1" dirty="0">
                <a:cs typeface="Calibri"/>
              </a:rPr>
              <a:t>C(mcg/ml)</a:t>
            </a:r>
            <a:r>
              <a:rPr lang="pt-BR" sz="4800" b="1" spc="-38" dirty="0">
                <a:cs typeface="Calibri"/>
              </a:rPr>
              <a:t>  </a:t>
            </a: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endParaRPr lang="pt-BR" sz="4800" b="1" spc="-38" dirty="0">
              <a:latin typeface="Calibri"/>
              <a:cs typeface="Calibri"/>
            </a:endParaRP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sz="4800" b="1" dirty="0">
                <a:latin typeface="Calibri"/>
                <a:cs typeface="Calibri"/>
              </a:rPr>
              <a:t>Meta:</a:t>
            </a:r>
            <a:r>
              <a:rPr sz="4800" b="1" spc="-83" dirty="0">
                <a:latin typeface="Calibri"/>
                <a:cs typeface="Calibri"/>
              </a:rPr>
              <a:t> </a:t>
            </a:r>
            <a:r>
              <a:rPr sz="4800" b="1" spc="-15" dirty="0">
                <a:latin typeface="Calibri"/>
                <a:cs typeface="Calibri"/>
              </a:rPr>
              <a:t>65mmHg</a:t>
            </a:r>
            <a:endParaRPr sz="48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 rotWithShape="1">
          <a:blip r:embed="rId2" cstate="print"/>
          <a:srcRect l="13529" t="11692" r="13947"/>
          <a:stretch/>
        </p:blipFill>
        <p:spPr>
          <a:xfrm>
            <a:off x="11984182" y="6234063"/>
            <a:ext cx="5943600" cy="402869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381A722-4757-38D7-C07F-2ACC2893EBE3}"/>
              </a:ext>
            </a:extLst>
          </p:cNvPr>
          <p:cNvSpPr txBox="1"/>
          <p:nvPr/>
        </p:nvSpPr>
        <p:spPr>
          <a:xfrm>
            <a:off x="990600" y="8039100"/>
            <a:ext cx="9764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Vazão= 0,01 mcg/kg/min  x 70kg x 60 </a:t>
            </a:r>
          </a:p>
          <a:p>
            <a:r>
              <a:rPr lang="pt-BR" sz="2800" b="1" dirty="0"/>
              <a:t>             _______________________              = </a:t>
            </a:r>
            <a:r>
              <a:rPr lang="pt-BR" sz="4000" b="1" dirty="0"/>
              <a:t>10.5 </a:t>
            </a:r>
            <a:r>
              <a:rPr lang="pt-BR" sz="2800" b="1" dirty="0"/>
              <a:t> ml/h</a:t>
            </a:r>
          </a:p>
          <a:p>
            <a:r>
              <a:rPr lang="pt-BR" sz="2800" b="1" dirty="0"/>
              <a:t>                            4mcg/ml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polas De Medicamentos Para Vacinas Ilustração Stock - Ilustração de  tratamento, branco: 208498635">
            <a:extLst>
              <a:ext uri="{FF2B5EF4-FFF2-40B4-BE49-F238E27FC236}">
                <a16:creationId xmlns:a16="http://schemas.microsoft.com/office/drawing/2014/main" id="{13EFA5D4-8592-A3CA-A2D4-87038CC19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00"/>
          <a:stretch/>
        </p:blipFill>
        <p:spPr bwMode="auto">
          <a:xfrm>
            <a:off x="7734300" y="4838700"/>
            <a:ext cx="28194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A157D57A-A36E-6643-9789-AD925695A7F6}"/>
              </a:ext>
            </a:extLst>
          </p:cNvPr>
          <p:cNvSpPr txBox="1"/>
          <p:nvPr/>
        </p:nvSpPr>
        <p:spPr>
          <a:xfrm>
            <a:off x="821110" y="352808"/>
            <a:ext cx="17085890" cy="4880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48576" rIns="0" bIns="0" rtlCol="0">
            <a:spAutoFit/>
          </a:bodyPr>
          <a:lstStyle/>
          <a:p>
            <a:pPr marL="301943" marR="289560" algn="ctr">
              <a:spcBef>
                <a:spcPts val="381"/>
              </a:spcBef>
            </a:pPr>
            <a:r>
              <a:rPr lang="pt-BR" sz="4800" b="1" spc="-15" dirty="0">
                <a:latin typeface="Calibri"/>
                <a:cs typeface="Calibri"/>
              </a:rPr>
              <a:t>Vasopressina </a:t>
            </a:r>
            <a:r>
              <a:rPr lang="pt-BR" sz="4800" b="1" spc="-30" dirty="0">
                <a:latin typeface="Calibri"/>
                <a:cs typeface="Calibri"/>
              </a:rPr>
              <a:t>1 </a:t>
            </a:r>
            <a:r>
              <a:rPr lang="pt-BR" sz="4800" b="1" spc="-30" dirty="0" err="1">
                <a:latin typeface="Calibri"/>
                <a:cs typeface="Calibri"/>
              </a:rPr>
              <a:t>amp</a:t>
            </a:r>
            <a:r>
              <a:rPr lang="pt-BR" sz="4800" b="1" spc="-30" dirty="0">
                <a:latin typeface="Calibri"/>
                <a:cs typeface="Calibri"/>
              </a:rPr>
              <a:t>(</a:t>
            </a:r>
            <a:r>
              <a:rPr lang="pt-BR" sz="4800" b="1" dirty="0">
                <a:latin typeface="Calibri"/>
                <a:cs typeface="Calibri"/>
              </a:rPr>
              <a:t>20UI</a:t>
            </a:r>
            <a:r>
              <a:rPr sz="4800" b="1" dirty="0">
                <a:latin typeface="Calibri"/>
                <a:cs typeface="Calibri"/>
              </a:rPr>
              <a:t>/ml</a:t>
            </a:r>
            <a:r>
              <a:rPr lang="pt-BR" sz="4800" b="1" dirty="0">
                <a:latin typeface="Calibri"/>
                <a:cs typeface="Calibri"/>
              </a:rPr>
              <a:t>)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lang="pt-BR" sz="4800" b="1" dirty="0">
                <a:latin typeface="Calibri"/>
                <a:cs typeface="Calibri"/>
              </a:rPr>
              <a:t>1</a:t>
            </a:r>
            <a:r>
              <a:rPr sz="4800" b="1" dirty="0">
                <a:latin typeface="Calibri"/>
                <a:cs typeface="Calibri"/>
              </a:rPr>
              <a:t>ml</a:t>
            </a:r>
            <a:r>
              <a:rPr sz="4800" b="1" spc="-8" dirty="0">
                <a:latin typeface="Calibri"/>
                <a:cs typeface="Calibri"/>
              </a:rPr>
              <a:t> </a:t>
            </a:r>
            <a:endParaRPr lang="pt-BR" sz="4800" b="1" spc="-8" dirty="0">
              <a:latin typeface="Calibri"/>
              <a:cs typeface="Calibri"/>
            </a:endParaRPr>
          </a:p>
          <a:p>
            <a:pPr marL="301943" marR="289560" algn="ctr">
              <a:spcBef>
                <a:spcPts val="381"/>
              </a:spcBef>
            </a:pPr>
            <a:r>
              <a:rPr lang="pt-BR" sz="4800" b="1" spc="-8" dirty="0">
                <a:latin typeface="Calibri"/>
                <a:cs typeface="Calibri"/>
              </a:rPr>
              <a:t>Prescrevo </a:t>
            </a:r>
          </a:p>
          <a:p>
            <a:pPr marL="301943" marR="289560" algn="ctr">
              <a:spcBef>
                <a:spcPts val="381"/>
              </a:spcBef>
            </a:pPr>
            <a:r>
              <a:rPr lang="pt-BR" sz="4800" b="1" spc="-8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0</a:t>
            </a:r>
            <a:r>
              <a:rPr lang="pt-BR" sz="4800" b="1" dirty="0">
                <a:latin typeface="Calibri"/>
                <a:cs typeface="Calibri"/>
              </a:rPr>
              <a:t>1</a:t>
            </a:r>
            <a:r>
              <a:rPr sz="4800" b="1" spc="23" dirty="0">
                <a:latin typeface="Calibri"/>
                <a:cs typeface="Calibri"/>
              </a:rPr>
              <a:t> </a:t>
            </a:r>
            <a:r>
              <a:rPr sz="4800" b="1" dirty="0" err="1">
                <a:latin typeface="Calibri"/>
                <a:cs typeface="Calibri"/>
              </a:rPr>
              <a:t>ampola</a:t>
            </a:r>
            <a:r>
              <a:rPr sz="4800" b="1" spc="-15" dirty="0">
                <a:latin typeface="Calibri"/>
                <a:cs typeface="Calibri"/>
              </a:rPr>
              <a:t> </a:t>
            </a:r>
            <a:r>
              <a:rPr sz="4800" b="1" spc="-75" dirty="0">
                <a:latin typeface="Calibri"/>
                <a:cs typeface="Calibri"/>
              </a:rPr>
              <a:t>+ </a:t>
            </a:r>
            <a:r>
              <a:rPr lang="pt-BR" sz="4800" b="1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SG</a:t>
            </a:r>
            <a:r>
              <a:rPr sz="4800" b="1" spc="-23" dirty="0">
                <a:latin typeface="Calibri"/>
                <a:cs typeface="Calibri"/>
              </a:rPr>
              <a:t> </a:t>
            </a:r>
            <a:r>
              <a:rPr lang="pt-BR" sz="4800" b="1" spc="-23" dirty="0">
                <a:latin typeface="Calibri"/>
                <a:cs typeface="Calibri"/>
              </a:rPr>
              <a:t>5% </a:t>
            </a:r>
            <a:r>
              <a:rPr lang="pt-BR" sz="4800" b="1" dirty="0">
                <a:latin typeface="Calibri"/>
                <a:cs typeface="Calibri"/>
              </a:rPr>
              <a:t>99</a:t>
            </a:r>
            <a:r>
              <a:rPr sz="4800" b="1" dirty="0">
                <a:latin typeface="Calibri"/>
                <a:cs typeface="Calibri"/>
              </a:rPr>
              <a:t>mL</a:t>
            </a:r>
            <a:r>
              <a:rPr sz="4800" b="1" spc="-30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IV</a:t>
            </a:r>
            <a:r>
              <a:rPr sz="4800" b="1" spc="-8" dirty="0">
                <a:latin typeface="Calibri"/>
                <a:cs typeface="Calibri"/>
              </a:rPr>
              <a:t> </a:t>
            </a:r>
            <a:r>
              <a:rPr sz="4800" b="1" spc="-38" dirty="0">
                <a:latin typeface="Calibri"/>
                <a:cs typeface="Calibri"/>
              </a:rPr>
              <a:t>BIC</a:t>
            </a:r>
            <a:r>
              <a:rPr lang="pt-BR" sz="4800" b="1" spc="-38" dirty="0">
                <a:latin typeface="Calibri"/>
                <a:cs typeface="Calibri"/>
              </a:rPr>
              <a:t> = 100ml(20UI)</a:t>
            </a: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endParaRPr lang="pt-BR" sz="4800" dirty="0">
              <a:latin typeface="Calibri"/>
              <a:cs typeface="Calibri"/>
            </a:endParaRP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lang="pt-BR" sz="4800" b="1" spc="-38" dirty="0">
                <a:latin typeface="Calibri"/>
                <a:cs typeface="Calibri"/>
              </a:rPr>
              <a:t>Dose mínima =    9ml/h </a:t>
            </a:r>
          </a:p>
          <a:p>
            <a:pPr marL="875348" marR="862965" algn="ctr">
              <a:lnSpc>
                <a:spcPts val="5940"/>
              </a:lnSpc>
              <a:spcBef>
                <a:spcPts val="689"/>
              </a:spcBef>
            </a:pPr>
            <a:r>
              <a:rPr lang="pt-BR" sz="4800" b="1" spc="-38" dirty="0">
                <a:latin typeface="Calibri"/>
                <a:cs typeface="Calibri"/>
              </a:rPr>
              <a:t>Dose máxima =  12ml/h</a:t>
            </a:r>
          </a:p>
        </p:txBody>
      </p:sp>
    </p:spTree>
    <p:extLst>
      <p:ext uri="{BB962C8B-B14F-4D97-AF65-F5344CB8AC3E}">
        <p14:creationId xmlns:p14="http://schemas.microsoft.com/office/powerpoint/2010/main" val="1336695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5906" y="0"/>
            <a:ext cx="17056894" cy="103586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19050">
              <a:spcBef>
                <a:spcPts val="158"/>
              </a:spcBef>
            </a:pPr>
            <a:r>
              <a:rPr sz="6600" spc="-15" dirty="0" err="1"/>
              <a:t>Prescrição</a:t>
            </a:r>
            <a:endParaRPr sz="6600"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520046"/>
              </p:ext>
            </p:extLst>
          </p:nvPr>
        </p:nvGraphicFramePr>
        <p:xfrm>
          <a:off x="1066800" y="800101"/>
          <a:ext cx="16687800" cy="9316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1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1.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Jejum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61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2.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Ringer</a:t>
                      </a:r>
                      <a:r>
                        <a:rPr sz="3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 err="1">
                          <a:latin typeface="Calibri"/>
                          <a:cs typeface="Calibri"/>
                        </a:rPr>
                        <a:t>lactato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pt-BR" sz="3200" dirty="0">
                          <a:latin typeface="Calibri"/>
                          <a:cs typeface="Calibri"/>
                        </a:rPr>
                        <a:t>500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IV</a:t>
                      </a:r>
                      <a:r>
                        <a:rPr sz="3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agora</a:t>
                      </a:r>
                      <a:r>
                        <a:rPr sz="3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ACM</a:t>
                      </a: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3.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Noradrenalina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1mg/mL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lang="pt-BR" sz="32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amp</a:t>
                      </a:r>
                      <a:r>
                        <a:rPr sz="3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SF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0,9%</a:t>
                      </a:r>
                      <a:r>
                        <a:rPr sz="3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pt-BR" sz="3200" spc="10" dirty="0">
                          <a:latin typeface="Calibri"/>
                          <a:cs typeface="Calibri"/>
                        </a:rPr>
                        <a:t>96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IV</a:t>
                      </a:r>
                      <a:r>
                        <a:rPr sz="3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BIC</a:t>
                      </a:r>
                      <a:r>
                        <a:rPr sz="3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ACM</a:t>
                      </a:r>
                      <a:endParaRPr lang="pt-BR" sz="3200" spc="-25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095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4.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tc>
                  <a:txBody>
                    <a:bodyPr/>
                    <a:lstStyle/>
                    <a:p>
                      <a:pPr marL="301943" marR="289560" algn="l">
                        <a:spcBef>
                          <a:spcPts val="381"/>
                        </a:spcBef>
                      </a:pPr>
                      <a:r>
                        <a:rPr lang="it-IT" sz="3200" b="0" spc="-15" dirty="0">
                          <a:latin typeface="+mn-lt"/>
                          <a:cs typeface="Calibri"/>
                        </a:rPr>
                        <a:t>Vasopressina </a:t>
                      </a:r>
                      <a:r>
                        <a:rPr lang="it-IT" sz="3200" b="0" spc="-30" dirty="0">
                          <a:latin typeface="+mn-lt"/>
                          <a:cs typeface="Calibri"/>
                        </a:rPr>
                        <a:t>1 amp(</a:t>
                      </a:r>
                      <a:r>
                        <a:rPr lang="it-IT" sz="3200" b="0" dirty="0">
                          <a:latin typeface="+mn-lt"/>
                          <a:cs typeface="Calibri"/>
                        </a:rPr>
                        <a:t>20UI/ml) 1ml</a:t>
                      </a:r>
                      <a:r>
                        <a:rPr lang="it-IT" sz="3200" b="0" spc="-8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it-IT" sz="3200" b="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it-IT" sz="3200" b="0" spc="-75" dirty="0">
                          <a:latin typeface="+mn-lt"/>
                          <a:cs typeface="Calibri"/>
                        </a:rPr>
                        <a:t>+ </a:t>
                      </a:r>
                      <a:r>
                        <a:rPr lang="it-IT" sz="3200" b="0" dirty="0">
                          <a:latin typeface="+mn-lt"/>
                          <a:cs typeface="Calibri"/>
                        </a:rPr>
                        <a:t> SG</a:t>
                      </a:r>
                      <a:r>
                        <a:rPr lang="it-IT" sz="3200" b="0" spc="-23" dirty="0">
                          <a:latin typeface="+mn-lt"/>
                          <a:cs typeface="Calibri"/>
                        </a:rPr>
                        <a:t> 5% </a:t>
                      </a:r>
                      <a:r>
                        <a:rPr lang="it-IT" sz="3200" b="0" dirty="0">
                          <a:latin typeface="+mn-lt"/>
                          <a:cs typeface="Calibri"/>
                        </a:rPr>
                        <a:t>99mL</a:t>
                      </a:r>
                      <a:r>
                        <a:rPr lang="it-IT" sz="3200" b="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it-IT" sz="3200" b="0" dirty="0">
                          <a:latin typeface="+mn-lt"/>
                          <a:cs typeface="Calibri"/>
                        </a:rPr>
                        <a:t>IV</a:t>
                      </a:r>
                      <a:r>
                        <a:rPr lang="it-IT" sz="3200" b="0" spc="-8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it-IT" sz="3200" b="0" spc="-38" dirty="0">
                          <a:latin typeface="+mn-lt"/>
                          <a:cs typeface="Calibri"/>
                        </a:rPr>
                        <a:t>BIC ( 9ml/h ) max de 12ml/h</a:t>
                      </a:r>
                      <a:endParaRPr sz="3200" b="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extLst>
                  <a:ext uri="{0D108BD9-81ED-4DB2-BD59-A6C34878D82A}">
                    <a16:rowId xmlns:a16="http://schemas.microsoft.com/office/drawing/2014/main" val="3190590807"/>
                  </a:ext>
                </a:extLst>
              </a:tr>
              <a:tr h="932095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5.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spc="-10" dirty="0">
                          <a:latin typeface="Calibri"/>
                          <a:cs typeface="Calibri"/>
                        </a:rPr>
                        <a:t>Ceftriaxona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 2g</a:t>
                      </a:r>
                      <a:r>
                        <a:rPr sz="3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pt-BR" sz="3200" spc="-15" dirty="0">
                          <a:latin typeface="Calibri"/>
                          <a:cs typeface="Calibri"/>
                        </a:rPr>
                        <a:t>+ Azitromicina 500mg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IV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agora</a:t>
                      </a: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095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6.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Dipirona</a:t>
                      </a:r>
                      <a:r>
                        <a:rPr sz="3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1g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IV</a:t>
                      </a:r>
                      <a:r>
                        <a:rPr sz="3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SN</a:t>
                      </a:r>
                      <a:r>
                        <a:rPr sz="3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6/6h</a:t>
                      </a:r>
                      <a:r>
                        <a:rPr sz="3200" spc="2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(se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dor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ou</a:t>
                      </a:r>
                      <a:r>
                        <a:rPr sz="3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febre)</a:t>
                      </a: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095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7.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Oxigênio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suplementar</a:t>
                      </a:r>
                      <a:r>
                        <a:rPr sz="3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3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SatO2</a:t>
                      </a:r>
                      <a:r>
                        <a:rPr sz="3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94%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8.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Passagem</a:t>
                      </a:r>
                      <a:r>
                        <a:rPr sz="3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3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cateter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venoso</a:t>
                      </a:r>
                      <a:r>
                        <a:rPr sz="3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central</a:t>
                      </a: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095">
                <a:tc>
                  <a:txBody>
                    <a:bodyPr/>
                    <a:lstStyle/>
                    <a:p>
                      <a:pPr marL="6858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18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b="1" spc="-25" dirty="0">
                          <a:latin typeface="+mn-lt"/>
                          <a:cs typeface="Calibri"/>
                        </a:rPr>
                        <a:t>9.</a:t>
                      </a:r>
                      <a:endParaRPr lang="pt-BR" sz="32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Passagem</a:t>
                      </a:r>
                      <a:r>
                        <a:rPr sz="3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pressão</a:t>
                      </a:r>
                      <a:r>
                        <a:rPr sz="3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arterial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invasiva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524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924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6850" marR="3581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dirty="0">
                          <a:latin typeface="Calibri"/>
                          <a:cs typeface="Calibri"/>
                        </a:rPr>
                        <a:t>Coleta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hemograma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completo,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bilirrubina</a:t>
                      </a:r>
                      <a:r>
                        <a:rPr sz="3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frações,</a:t>
                      </a:r>
                      <a:r>
                        <a:rPr sz="3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creatinina, gasometria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arterial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com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lactato,</a:t>
                      </a:r>
                      <a:r>
                        <a:rPr sz="3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02</a:t>
                      </a:r>
                      <a:r>
                        <a:rPr sz="3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pares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hemocultura,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urina</a:t>
                      </a:r>
                      <a:r>
                        <a:rPr sz="3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1,</a:t>
                      </a:r>
                      <a:r>
                        <a:rPr sz="3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10" dirty="0">
                          <a:latin typeface="Calibri"/>
                          <a:cs typeface="Calibri"/>
                        </a:rPr>
                        <a:t>urinocultura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solidFill>
                      <a:srgbClr val="000000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b="1" spc="-25" dirty="0">
                          <a:latin typeface="Calibri"/>
                          <a:cs typeface="Calibri"/>
                        </a:rPr>
                        <a:t>10.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3200" spc="-20" dirty="0">
                          <a:latin typeface="Calibri"/>
                          <a:cs typeface="Calibri"/>
                        </a:rPr>
                        <a:t>Transferência</a:t>
                      </a:r>
                      <a:r>
                        <a:rPr sz="3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dirty="0">
                          <a:latin typeface="Calibri"/>
                          <a:cs typeface="Calibri"/>
                        </a:rPr>
                        <a:t>para</a:t>
                      </a:r>
                      <a:r>
                        <a:rPr sz="3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00" spc="-25" dirty="0">
                          <a:latin typeface="Calibri"/>
                          <a:cs typeface="Calibri"/>
                        </a:rPr>
                        <a:t>UTI</a:t>
                      </a:r>
                      <a:endParaRPr sz="3200" dirty="0">
                        <a:latin typeface="Calibri"/>
                        <a:cs typeface="Calibri"/>
                      </a:endParaRPr>
                    </a:p>
                  </a:txBody>
                  <a:tcPr marL="0" marR="0" marT="35243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2DF107-022E-4FD0-BAD9-00F8B252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68578"/>
            <a:ext cx="9737725" cy="553998"/>
          </a:xfrm>
        </p:spPr>
        <p:txBody>
          <a:bodyPr/>
          <a:lstStyle/>
          <a:p>
            <a:r>
              <a:rPr lang="pt-BR" sz="3600" dirty="0"/>
              <a:t>fisiopatologia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1D3C46E-3200-BB25-0539-173099BB8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130" y="1330438"/>
            <a:ext cx="15445880" cy="7626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D53BA-9CD5-9CD2-ECDA-4452DBEDE3F8}"/>
              </a:ext>
            </a:extLst>
          </p:cNvPr>
          <p:cNvSpPr txBox="1"/>
          <p:nvPr/>
        </p:nvSpPr>
        <p:spPr>
          <a:xfrm>
            <a:off x="9144000" y="97022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Instituto Latino-Americano de Sepse Sepse: um problema de saúde pública / Instituto Latino-Americano de Sepse. Brasília: CFM, 2015.</a:t>
            </a:r>
          </a:p>
        </p:txBody>
      </p:sp>
    </p:spTree>
    <p:extLst>
      <p:ext uri="{BB962C8B-B14F-4D97-AF65-F5344CB8AC3E}">
        <p14:creationId xmlns:p14="http://schemas.microsoft.com/office/powerpoint/2010/main" val="736741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1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5"/>
              <a:ext cx="4571999" cy="3546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7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79796" y="1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3" y="0"/>
                  </a:lnTo>
                  <a:lnTo>
                    <a:pt x="4608203" y="459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3628" y="491892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97649" y="1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4" y="3581400"/>
                  </a:lnTo>
                  <a:lnTo>
                    <a:pt x="2244586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7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70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2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2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6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5" y="1384300"/>
                  </a:lnTo>
                  <a:lnTo>
                    <a:pt x="552947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2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8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8" y="2705100"/>
                  </a:lnTo>
                  <a:lnTo>
                    <a:pt x="1459942" y="2730500"/>
                  </a:lnTo>
                  <a:lnTo>
                    <a:pt x="1492578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1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9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7" y="3670300"/>
                  </a:lnTo>
                  <a:lnTo>
                    <a:pt x="3044203" y="3708400"/>
                  </a:lnTo>
                  <a:lnTo>
                    <a:pt x="3088321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5946" y="3204339"/>
              <a:ext cx="9145270" cy="4123054"/>
            </a:xfrm>
            <a:custGeom>
              <a:avLst/>
              <a:gdLst/>
              <a:ahLst/>
              <a:cxnLst/>
              <a:rect l="l" t="t" r="r" b="b"/>
              <a:pathLst>
                <a:path w="9145270" h="4123054">
                  <a:moveTo>
                    <a:pt x="8758354" y="4123042"/>
                  </a:moveTo>
                  <a:lnTo>
                    <a:pt x="307280" y="4123042"/>
                  </a:lnTo>
                  <a:lnTo>
                    <a:pt x="250099" y="4120409"/>
                  </a:lnTo>
                  <a:lnTo>
                    <a:pt x="197783" y="4112666"/>
                  </a:lnTo>
                  <a:lnTo>
                    <a:pt x="150070" y="4100048"/>
                  </a:lnTo>
                  <a:lnTo>
                    <a:pt x="106697" y="4082791"/>
                  </a:lnTo>
                  <a:lnTo>
                    <a:pt x="67403" y="4061128"/>
                  </a:lnTo>
                  <a:lnTo>
                    <a:pt x="31925" y="4035296"/>
                  </a:lnTo>
                  <a:lnTo>
                    <a:pt x="0" y="4005528"/>
                  </a:lnTo>
                  <a:lnTo>
                    <a:pt x="41469" y="4021214"/>
                  </a:lnTo>
                  <a:lnTo>
                    <a:pt x="84828" y="4032808"/>
                  </a:lnTo>
                  <a:lnTo>
                    <a:pt x="129447" y="4039996"/>
                  </a:lnTo>
                  <a:lnTo>
                    <a:pt x="174696" y="4042461"/>
                  </a:lnTo>
                  <a:lnTo>
                    <a:pt x="8657568" y="4042461"/>
                  </a:lnTo>
                  <a:lnTo>
                    <a:pt x="8703367" y="4039636"/>
                  </a:lnTo>
                  <a:lnTo>
                    <a:pt x="8748344" y="4031371"/>
                  </a:lnTo>
                  <a:lnTo>
                    <a:pt x="8792087" y="4017981"/>
                  </a:lnTo>
                  <a:lnTo>
                    <a:pt x="8834184" y="3999783"/>
                  </a:lnTo>
                  <a:lnTo>
                    <a:pt x="8874224" y="3977091"/>
                  </a:lnTo>
                  <a:lnTo>
                    <a:pt x="8911796" y="3950222"/>
                  </a:lnTo>
                  <a:lnTo>
                    <a:pt x="8946489" y="3919492"/>
                  </a:lnTo>
                  <a:lnTo>
                    <a:pt x="8977890" y="3885216"/>
                  </a:lnTo>
                  <a:lnTo>
                    <a:pt x="9005589" y="3847709"/>
                  </a:lnTo>
                  <a:lnTo>
                    <a:pt x="9029174" y="3807288"/>
                  </a:lnTo>
                  <a:lnTo>
                    <a:pt x="9048235" y="3764268"/>
                  </a:lnTo>
                  <a:lnTo>
                    <a:pt x="9062359" y="3718964"/>
                  </a:lnTo>
                  <a:lnTo>
                    <a:pt x="9071134" y="3671693"/>
                  </a:lnTo>
                  <a:lnTo>
                    <a:pt x="9074151" y="3622771"/>
                  </a:lnTo>
                  <a:lnTo>
                    <a:pt x="9074151" y="137658"/>
                  </a:lnTo>
                  <a:lnTo>
                    <a:pt x="9072839" y="102457"/>
                  </a:lnTo>
                  <a:lnTo>
                    <a:pt x="9068692" y="67570"/>
                  </a:lnTo>
                  <a:lnTo>
                    <a:pt x="9061395" y="33312"/>
                  </a:lnTo>
                  <a:lnTo>
                    <a:pt x="9050634" y="0"/>
                  </a:lnTo>
                  <a:lnTo>
                    <a:pt x="9077433" y="35207"/>
                  </a:lnTo>
                  <a:lnTo>
                    <a:pt x="9100405" y="73492"/>
                  </a:lnTo>
                  <a:lnTo>
                    <a:pt x="9119085" y="114575"/>
                  </a:lnTo>
                  <a:lnTo>
                    <a:pt x="9133006" y="158176"/>
                  </a:lnTo>
                  <a:lnTo>
                    <a:pt x="9141700" y="204016"/>
                  </a:lnTo>
                  <a:lnTo>
                    <a:pt x="9144702" y="251814"/>
                  </a:lnTo>
                  <a:lnTo>
                    <a:pt x="9144702" y="3736926"/>
                  </a:lnTo>
                  <a:lnTo>
                    <a:pt x="9141664" y="3785021"/>
                  </a:lnTo>
                  <a:lnTo>
                    <a:pt x="9132799" y="3831429"/>
                  </a:lnTo>
                  <a:lnTo>
                    <a:pt x="9118485" y="3875774"/>
                  </a:lnTo>
                  <a:lnTo>
                    <a:pt x="9099097" y="3917680"/>
                  </a:lnTo>
                  <a:lnTo>
                    <a:pt x="9075011" y="3956770"/>
                  </a:lnTo>
                  <a:lnTo>
                    <a:pt x="9046604" y="3992670"/>
                  </a:lnTo>
                  <a:lnTo>
                    <a:pt x="9014252" y="4025003"/>
                  </a:lnTo>
                  <a:lnTo>
                    <a:pt x="8978330" y="4053393"/>
                  </a:lnTo>
                  <a:lnTo>
                    <a:pt x="8939216" y="4077464"/>
                  </a:lnTo>
                  <a:lnTo>
                    <a:pt x="8897285" y="4096840"/>
                  </a:lnTo>
                  <a:lnTo>
                    <a:pt x="8852914" y="4111146"/>
                  </a:lnTo>
                  <a:lnTo>
                    <a:pt x="8806478" y="4120005"/>
                  </a:lnTo>
                  <a:lnTo>
                    <a:pt x="8758354" y="4123042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4295" y="2955882"/>
              <a:ext cx="9249410" cy="4257675"/>
            </a:xfrm>
            <a:custGeom>
              <a:avLst/>
              <a:gdLst/>
              <a:ahLst/>
              <a:cxnLst/>
              <a:rect l="l" t="t" r="r" b="b"/>
              <a:pathLst>
                <a:path w="9249410" h="4257675">
                  <a:moveTo>
                    <a:pt x="8862500" y="4257343"/>
                  </a:moveTo>
                  <a:lnTo>
                    <a:pt x="386347" y="4257343"/>
                  </a:lnTo>
                  <a:lnTo>
                    <a:pt x="338223" y="4254362"/>
                  </a:lnTo>
                  <a:lnTo>
                    <a:pt x="291788" y="4245649"/>
                  </a:lnTo>
                  <a:lnTo>
                    <a:pt x="247416" y="4231554"/>
                  </a:lnTo>
                  <a:lnTo>
                    <a:pt x="205485" y="4212425"/>
                  </a:lnTo>
                  <a:lnTo>
                    <a:pt x="166371" y="4188611"/>
                  </a:lnTo>
                  <a:lnTo>
                    <a:pt x="130450" y="4160459"/>
                  </a:lnTo>
                  <a:lnTo>
                    <a:pt x="98098" y="4128319"/>
                  </a:lnTo>
                  <a:lnTo>
                    <a:pt x="69691" y="4092538"/>
                  </a:lnTo>
                  <a:lnTo>
                    <a:pt x="45605" y="4053466"/>
                  </a:lnTo>
                  <a:lnTo>
                    <a:pt x="26217" y="4011450"/>
                  </a:lnTo>
                  <a:lnTo>
                    <a:pt x="11902" y="3966840"/>
                  </a:lnTo>
                  <a:lnTo>
                    <a:pt x="3038" y="3919983"/>
                  </a:lnTo>
                  <a:lnTo>
                    <a:pt x="0" y="3871228"/>
                  </a:lnTo>
                  <a:lnTo>
                    <a:pt x="0" y="386115"/>
                  </a:lnTo>
                  <a:lnTo>
                    <a:pt x="3038" y="338020"/>
                  </a:lnTo>
                  <a:lnTo>
                    <a:pt x="11902" y="291612"/>
                  </a:lnTo>
                  <a:lnTo>
                    <a:pt x="26217" y="247267"/>
                  </a:lnTo>
                  <a:lnTo>
                    <a:pt x="45605" y="205362"/>
                  </a:lnTo>
                  <a:lnTo>
                    <a:pt x="69691" y="166271"/>
                  </a:lnTo>
                  <a:lnTo>
                    <a:pt x="98098" y="130371"/>
                  </a:lnTo>
                  <a:lnTo>
                    <a:pt x="130450" y="98039"/>
                  </a:lnTo>
                  <a:lnTo>
                    <a:pt x="166371" y="69649"/>
                  </a:lnTo>
                  <a:lnTo>
                    <a:pt x="205485" y="45577"/>
                  </a:lnTo>
                  <a:lnTo>
                    <a:pt x="247416" y="26201"/>
                  </a:lnTo>
                  <a:lnTo>
                    <a:pt x="291788" y="11895"/>
                  </a:lnTo>
                  <a:lnTo>
                    <a:pt x="338223" y="3036"/>
                  </a:lnTo>
                  <a:lnTo>
                    <a:pt x="386347" y="0"/>
                  </a:lnTo>
                  <a:lnTo>
                    <a:pt x="8862500" y="0"/>
                  </a:lnTo>
                  <a:lnTo>
                    <a:pt x="8910624" y="3036"/>
                  </a:lnTo>
                  <a:lnTo>
                    <a:pt x="8957059" y="11895"/>
                  </a:lnTo>
                  <a:lnTo>
                    <a:pt x="9001431" y="26201"/>
                  </a:lnTo>
                  <a:lnTo>
                    <a:pt x="9043362" y="45577"/>
                  </a:lnTo>
                  <a:lnTo>
                    <a:pt x="9082476" y="69649"/>
                  </a:lnTo>
                  <a:lnTo>
                    <a:pt x="9118397" y="98039"/>
                  </a:lnTo>
                  <a:lnTo>
                    <a:pt x="9150749" y="130371"/>
                  </a:lnTo>
                  <a:lnTo>
                    <a:pt x="9179156" y="166271"/>
                  </a:lnTo>
                  <a:lnTo>
                    <a:pt x="9203242" y="205362"/>
                  </a:lnTo>
                  <a:lnTo>
                    <a:pt x="9222630" y="247267"/>
                  </a:lnTo>
                  <a:lnTo>
                    <a:pt x="9236945" y="291612"/>
                  </a:lnTo>
                  <a:lnTo>
                    <a:pt x="9245809" y="338020"/>
                  </a:lnTo>
                  <a:lnTo>
                    <a:pt x="9248848" y="386115"/>
                  </a:lnTo>
                  <a:lnTo>
                    <a:pt x="9248848" y="3871228"/>
                  </a:lnTo>
                  <a:lnTo>
                    <a:pt x="9245809" y="3919323"/>
                  </a:lnTo>
                  <a:lnTo>
                    <a:pt x="9236945" y="3965730"/>
                  </a:lnTo>
                  <a:lnTo>
                    <a:pt x="9222630" y="4010075"/>
                  </a:lnTo>
                  <a:lnTo>
                    <a:pt x="9203242" y="4051981"/>
                  </a:lnTo>
                  <a:lnTo>
                    <a:pt x="9179156" y="4091071"/>
                  </a:lnTo>
                  <a:lnTo>
                    <a:pt x="9150749" y="4126971"/>
                  </a:lnTo>
                  <a:lnTo>
                    <a:pt x="9118397" y="4159304"/>
                  </a:lnTo>
                  <a:lnTo>
                    <a:pt x="9082476" y="4187694"/>
                  </a:lnTo>
                  <a:lnTo>
                    <a:pt x="9043362" y="4211765"/>
                  </a:lnTo>
                  <a:lnTo>
                    <a:pt x="9001431" y="4231142"/>
                  </a:lnTo>
                  <a:lnTo>
                    <a:pt x="8957059" y="4245447"/>
                  </a:lnTo>
                  <a:lnTo>
                    <a:pt x="8910624" y="4254306"/>
                  </a:lnTo>
                  <a:lnTo>
                    <a:pt x="8862500" y="4257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0699" y="2922307"/>
              <a:ext cx="9420225" cy="4438650"/>
            </a:xfrm>
            <a:custGeom>
              <a:avLst/>
              <a:gdLst/>
              <a:ahLst/>
              <a:cxnLst/>
              <a:rect l="l" t="t" r="r" b="b"/>
              <a:pathLst>
                <a:path w="9420225" h="4438650">
                  <a:moveTo>
                    <a:pt x="9000241" y="4438649"/>
                  </a:moveTo>
                  <a:lnTo>
                    <a:pt x="560848" y="4438649"/>
                  </a:lnTo>
                  <a:lnTo>
                    <a:pt x="500310" y="4435725"/>
                  </a:lnTo>
                  <a:lnTo>
                    <a:pt x="443990" y="4427190"/>
                  </a:lnTo>
                  <a:lnTo>
                    <a:pt x="391888" y="4413406"/>
                  </a:lnTo>
                  <a:lnTo>
                    <a:pt x="343948" y="4394698"/>
                  </a:lnTo>
                  <a:lnTo>
                    <a:pt x="300351" y="4371522"/>
                  </a:lnTo>
                  <a:lnTo>
                    <a:pt x="260917" y="4344141"/>
                  </a:lnTo>
                  <a:lnTo>
                    <a:pt x="225709" y="4312947"/>
                  </a:lnTo>
                  <a:lnTo>
                    <a:pt x="194728" y="4278299"/>
                  </a:lnTo>
                  <a:lnTo>
                    <a:pt x="167977" y="4240555"/>
                  </a:lnTo>
                  <a:lnTo>
                    <a:pt x="131822" y="4209603"/>
                  </a:lnTo>
                  <a:lnTo>
                    <a:pt x="99211" y="4174874"/>
                  </a:lnTo>
                  <a:lnTo>
                    <a:pt x="70537" y="4136682"/>
                  </a:lnTo>
                  <a:lnTo>
                    <a:pt x="46193" y="4095342"/>
                  </a:lnTo>
                  <a:lnTo>
                    <a:pt x="26574" y="4051170"/>
                  </a:lnTo>
                  <a:lnTo>
                    <a:pt x="12073" y="4004479"/>
                  </a:lnTo>
                  <a:lnTo>
                    <a:pt x="3083" y="3955585"/>
                  </a:lnTo>
                  <a:lnTo>
                    <a:pt x="0" y="3904803"/>
                  </a:lnTo>
                  <a:lnTo>
                    <a:pt x="0" y="419690"/>
                  </a:lnTo>
                  <a:lnTo>
                    <a:pt x="2826" y="370768"/>
                  </a:lnTo>
                  <a:lnTo>
                    <a:pt x="11097" y="323497"/>
                  </a:lnTo>
                  <a:lnTo>
                    <a:pt x="24495" y="278193"/>
                  </a:lnTo>
                  <a:lnTo>
                    <a:pt x="42704" y="235173"/>
                  </a:lnTo>
                  <a:lnTo>
                    <a:pt x="65409" y="194752"/>
                  </a:lnTo>
                  <a:lnTo>
                    <a:pt x="92294" y="157245"/>
                  </a:lnTo>
                  <a:lnTo>
                    <a:pt x="123043" y="122969"/>
                  </a:lnTo>
                  <a:lnTo>
                    <a:pt x="157340" y="92238"/>
                  </a:lnTo>
                  <a:lnTo>
                    <a:pt x="194869" y="65370"/>
                  </a:lnTo>
                  <a:lnTo>
                    <a:pt x="235315" y="42678"/>
                  </a:lnTo>
                  <a:lnTo>
                    <a:pt x="278361" y="24480"/>
                  </a:lnTo>
                  <a:lnTo>
                    <a:pt x="323691" y="11090"/>
                  </a:lnTo>
                  <a:lnTo>
                    <a:pt x="370990" y="2825"/>
                  </a:lnTo>
                  <a:lnTo>
                    <a:pt x="419943" y="0"/>
                  </a:lnTo>
                  <a:lnTo>
                    <a:pt x="8896096" y="0"/>
                  </a:lnTo>
                  <a:lnTo>
                    <a:pt x="8945691" y="2924"/>
                  </a:lnTo>
                  <a:lnTo>
                    <a:pt x="8993490" y="11458"/>
                  </a:lnTo>
                  <a:lnTo>
                    <a:pt x="9039187" y="25243"/>
                  </a:lnTo>
                  <a:lnTo>
                    <a:pt x="9058500" y="33575"/>
                  </a:lnTo>
                  <a:lnTo>
                    <a:pt x="419943" y="33575"/>
                  </a:lnTo>
                  <a:lnTo>
                    <a:pt x="371819" y="36611"/>
                  </a:lnTo>
                  <a:lnTo>
                    <a:pt x="325383" y="45471"/>
                  </a:lnTo>
                  <a:lnTo>
                    <a:pt x="281012" y="59776"/>
                  </a:lnTo>
                  <a:lnTo>
                    <a:pt x="239081" y="79153"/>
                  </a:lnTo>
                  <a:lnTo>
                    <a:pt x="199967" y="103224"/>
                  </a:lnTo>
                  <a:lnTo>
                    <a:pt x="164045" y="131614"/>
                  </a:lnTo>
                  <a:lnTo>
                    <a:pt x="131693" y="163947"/>
                  </a:lnTo>
                  <a:lnTo>
                    <a:pt x="103286" y="199846"/>
                  </a:lnTo>
                  <a:lnTo>
                    <a:pt x="79200" y="238937"/>
                  </a:lnTo>
                  <a:lnTo>
                    <a:pt x="59812" y="280843"/>
                  </a:lnTo>
                  <a:lnTo>
                    <a:pt x="45498" y="325187"/>
                  </a:lnTo>
                  <a:lnTo>
                    <a:pt x="36633" y="371595"/>
                  </a:lnTo>
                  <a:lnTo>
                    <a:pt x="33595" y="419690"/>
                  </a:lnTo>
                  <a:lnTo>
                    <a:pt x="33595" y="3904803"/>
                  </a:lnTo>
                  <a:lnTo>
                    <a:pt x="36592" y="3952898"/>
                  </a:lnTo>
                  <a:lnTo>
                    <a:pt x="45498" y="4000415"/>
                  </a:lnTo>
                  <a:lnTo>
                    <a:pt x="59812" y="4045026"/>
                  </a:lnTo>
                  <a:lnTo>
                    <a:pt x="79200" y="4087041"/>
                  </a:lnTo>
                  <a:lnTo>
                    <a:pt x="103286" y="4126114"/>
                  </a:lnTo>
                  <a:lnTo>
                    <a:pt x="131693" y="4161894"/>
                  </a:lnTo>
                  <a:lnTo>
                    <a:pt x="164045" y="4194034"/>
                  </a:lnTo>
                  <a:lnTo>
                    <a:pt x="199967" y="4222186"/>
                  </a:lnTo>
                  <a:lnTo>
                    <a:pt x="239081" y="4246000"/>
                  </a:lnTo>
                  <a:lnTo>
                    <a:pt x="281012" y="4265129"/>
                  </a:lnTo>
                  <a:lnTo>
                    <a:pt x="325383" y="4279224"/>
                  </a:lnTo>
                  <a:lnTo>
                    <a:pt x="369814" y="4287561"/>
                  </a:lnTo>
                  <a:lnTo>
                    <a:pt x="248606" y="4287561"/>
                  </a:lnTo>
                  <a:lnTo>
                    <a:pt x="280545" y="4317328"/>
                  </a:lnTo>
                  <a:lnTo>
                    <a:pt x="316125" y="4343160"/>
                  </a:lnTo>
                  <a:lnTo>
                    <a:pt x="355694" y="4364823"/>
                  </a:lnTo>
                  <a:lnTo>
                    <a:pt x="399602" y="4382080"/>
                  </a:lnTo>
                  <a:lnTo>
                    <a:pt x="448197" y="4394698"/>
                  </a:lnTo>
                  <a:lnTo>
                    <a:pt x="501830" y="4402441"/>
                  </a:lnTo>
                  <a:lnTo>
                    <a:pt x="560848" y="4405074"/>
                  </a:lnTo>
                  <a:lnTo>
                    <a:pt x="9163336" y="4405074"/>
                  </a:lnTo>
                  <a:lnTo>
                    <a:pt x="9141823" y="4414169"/>
                  </a:lnTo>
                  <a:lnTo>
                    <a:pt x="9096493" y="4427559"/>
                  </a:lnTo>
                  <a:lnTo>
                    <a:pt x="9049194" y="4435824"/>
                  </a:lnTo>
                  <a:lnTo>
                    <a:pt x="9000241" y="4438649"/>
                  </a:lnTo>
                  <a:close/>
                </a:path>
                <a:path w="9420225" h="4438650">
                  <a:moveTo>
                    <a:pt x="9062550" y="4290918"/>
                  </a:moveTo>
                  <a:lnTo>
                    <a:pt x="8896096" y="4290918"/>
                  </a:lnTo>
                  <a:lnTo>
                    <a:pt x="8944219" y="4287882"/>
                  </a:lnTo>
                  <a:lnTo>
                    <a:pt x="8990655" y="4279023"/>
                  </a:lnTo>
                  <a:lnTo>
                    <a:pt x="9035026" y="4264717"/>
                  </a:lnTo>
                  <a:lnTo>
                    <a:pt x="9076957" y="4245340"/>
                  </a:lnTo>
                  <a:lnTo>
                    <a:pt x="9116071" y="4221269"/>
                  </a:lnTo>
                  <a:lnTo>
                    <a:pt x="9151993" y="4192879"/>
                  </a:lnTo>
                  <a:lnTo>
                    <a:pt x="9184345" y="4160546"/>
                  </a:lnTo>
                  <a:lnTo>
                    <a:pt x="9212752" y="4124647"/>
                  </a:lnTo>
                  <a:lnTo>
                    <a:pt x="9236838" y="4085556"/>
                  </a:lnTo>
                  <a:lnTo>
                    <a:pt x="9256226" y="4043650"/>
                  </a:lnTo>
                  <a:lnTo>
                    <a:pt x="9270540" y="3999306"/>
                  </a:lnTo>
                  <a:lnTo>
                    <a:pt x="9279405" y="3952898"/>
                  </a:lnTo>
                  <a:lnTo>
                    <a:pt x="9282443" y="3904803"/>
                  </a:lnTo>
                  <a:lnTo>
                    <a:pt x="9282443" y="419690"/>
                  </a:lnTo>
                  <a:lnTo>
                    <a:pt x="9279405" y="371595"/>
                  </a:lnTo>
                  <a:lnTo>
                    <a:pt x="9270540" y="325187"/>
                  </a:lnTo>
                  <a:lnTo>
                    <a:pt x="9256226" y="280843"/>
                  </a:lnTo>
                  <a:lnTo>
                    <a:pt x="9236838" y="238937"/>
                  </a:lnTo>
                  <a:lnTo>
                    <a:pt x="9212752" y="199846"/>
                  </a:lnTo>
                  <a:lnTo>
                    <a:pt x="9184345" y="163947"/>
                  </a:lnTo>
                  <a:lnTo>
                    <a:pt x="9151993" y="131614"/>
                  </a:lnTo>
                  <a:lnTo>
                    <a:pt x="9116071" y="103224"/>
                  </a:lnTo>
                  <a:lnTo>
                    <a:pt x="9076957" y="79153"/>
                  </a:lnTo>
                  <a:lnTo>
                    <a:pt x="9035026" y="59776"/>
                  </a:lnTo>
                  <a:lnTo>
                    <a:pt x="8990655" y="45471"/>
                  </a:lnTo>
                  <a:lnTo>
                    <a:pt x="8944219" y="36611"/>
                  </a:lnTo>
                  <a:lnTo>
                    <a:pt x="8896096" y="33575"/>
                  </a:lnTo>
                  <a:lnTo>
                    <a:pt x="9058500" y="33575"/>
                  </a:lnTo>
                  <a:lnTo>
                    <a:pt x="9123061" y="67127"/>
                  </a:lnTo>
                  <a:lnTo>
                    <a:pt x="9160628" y="94508"/>
                  </a:lnTo>
                  <a:lnTo>
                    <a:pt x="9194878" y="125702"/>
                  </a:lnTo>
                  <a:lnTo>
                    <a:pt x="9225506" y="160350"/>
                  </a:lnTo>
                  <a:lnTo>
                    <a:pt x="9252207" y="198094"/>
                  </a:lnTo>
                  <a:lnTo>
                    <a:pt x="9288362" y="229046"/>
                  </a:lnTo>
                  <a:lnTo>
                    <a:pt x="9320973" y="263775"/>
                  </a:lnTo>
                  <a:lnTo>
                    <a:pt x="9334680" y="282032"/>
                  </a:lnTo>
                  <a:lnTo>
                    <a:pt x="9295881" y="282032"/>
                  </a:lnTo>
                  <a:lnTo>
                    <a:pt x="9305225" y="315345"/>
                  </a:lnTo>
                  <a:lnTo>
                    <a:pt x="9312679" y="349602"/>
                  </a:lnTo>
                  <a:lnTo>
                    <a:pt x="9317613" y="384489"/>
                  </a:lnTo>
                  <a:lnTo>
                    <a:pt x="9319398" y="419690"/>
                  </a:lnTo>
                  <a:lnTo>
                    <a:pt x="9319398" y="3904803"/>
                  </a:lnTo>
                  <a:lnTo>
                    <a:pt x="9316571" y="3953725"/>
                  </a:lnTo>
                  <a:lnTo>
                    <a:pt x="9308301" y="4000996"/>
                  </a:lnTo>
                  <a:lnTo>
                    <a:pt x="9294903" y="4046300"/>
                  </a:lnTo>
                  <a:lnTo>
                    <a:pt x="9276694" y="4089320"/>
                  </a:lnTo>
                  <a:lnTo>
                    <a:pt x="9253989" y="4129741"/>
                  </a:lnTo>
                  <a:lnTo>
                    <a:pt x="9227104" y="4167248"/>
                  </a:lnTo>
                  <a:lnTo>
                    <a:pt x="9196355" y="4201524"/>
                  </a:lnTo>
                  <a:lnTo>
                    <a:pt x="9162058" y="4232255"/>
                  </a:lnTo>
                  <a:lnTo>
                    <a:pt x="9124529" y="4259123"/>
                  </a:lnTo>
                  <a:lnTo>
                    <a:pt x="9084083" y="4281815"/>
                  </a:lnTo>
                  <a:lnTo>
                    <a:pt x="9062550" y="4290918"/>
                  </a:lnTo>
                  <a:close/>
                </a:path>
                <a:path w="9420225" h="4438650">
                  <a:moveTo>
                    <a:pt x="9163336" y="4405074"/>
                  </a:moveTo>
                  <a:lnTo>
                    <a:pt x="9000241" y="4405074"/>
                  </a:lnTo>
                  <a:lnTo>
                    <a:pt x="9048422" y="4402037"/>
                  </a:lnTo>
                  <a:lnTo>
                    <a:pt x="9095015" y="4393178"/>
                  </a:lnTo>
                  <a:lnTo>
                    <a:pt x="9139626" y="4378872"/>
                  </a:lnTo>
                  <a:lnTo>
                    <a:pt x="9181862" y="4359496"/>
                  </a:lnTo>
                  <a:lnTo>
                    <a:pt x="9221326" y="4335425"/>
                  </a:lnTo>
                  <a:lnTo>
                    <a:pt x="9257625" y="4307035"/>
                  </a:lnTo>
                  <a:lnTo>
                    <a:pt x="9290364" y="4274702"/>
                  </a:lnTo>
                  <a:lnTo>
                    <a:pt x="9319149" y="4238802"/>
                  </a:lnTo>
                  <a:lnTo>
                    <a:pt x="9343585" y="4199712"/>
                  </a:lnTo>
                  <a:lnTo>
                    <a:pt x="9363277" y="4157806"/>
                  </a:lnTo>
                  <a:lnTo>
                    <a:pt x="9377832" y="4113461"/>
                  </a:lnTo>
                  <a:lnTo>
                    <a:pt x="9386854" y="4067053"/>
                  </a:lnTo>
                  <a:lnTo>
                    <a:pt x="9389949" y="4018958"/>
                  </a:lnTo>
                  <a:lnTo>
                    <a:pt x="9389949" y="533846"/>
                  </a:lnTo>
                  <a:lnTo>
                    <a:pt x="9386947" y="486048"/>
                  </a:lnTo>
                  <a:lnTo>
                    <a:pt x="9378253" y="440209"/>
                  </a:lnTo>
                  <a:lnTo>
                    <a:pt x="9364332" y="396607"/>
                  </a:lnTo>
                  <a:lnTo>
                    <a:pt x="9345652" y="355524"/>
                  </a:lnTo>
                  <a:lnTo>
                    <a:pt x="9322680" y="317239"/>
                  </a:lnTo>
                  <a:lnTo>
                    <a:pt x="9295881" y="282032"/>
                  </a:lnTo>
                  <a:lnTo>
                    <a:pt x="9334680" y="282032"/>
                  </a:lnTo>
                  <a:lnTo>
                    <a:pt x="9373991" y="343307"/>
                  </a:lnTo>
                  <a:lnTo>
                    <a:pt x="9393610" y="387479"/>
                  </a:lnTo>
                  <a:lnTo>
                    <a:pt x="9408111" y="434170"/>
                  </a:lnTo>
                  <a:lnTo>
                    <a:pt x="9417101" y="483064"/>
                  </a:lnTo>
                  <a:lnTo>
                    <a:pt x="9420185" y="533846"/>
                  </a:lnTo>
                  <a:lnTo>
                    <a:pt x="9420185" y="4018958"/>
                  </a:lnTo>
                  <a:lnTo>
                    <a:pt x="9417358" y="4067881"/>
                  </a:lnTo>
                  <a:lnTo>
                    <a:pt x="9409087" y="4115152"/>
                  </a:lnTo>
                  <a:lnTo>
                    <a:pt x="9395651" y="4160546"/>
                  </a:lnTo>
                  <a:lnTo>
                    <a:pt x="9377480" y="4203476"/>
                  </a:lnTo>
                  <a:lnTo>
                    <a:pt x="9354775" y="4243897"/>
                  </a:lnTo>
                  <a:lnTo>
                    <a:pt x="9327890" y="4281403"/>
                  </a:lnTo>
                  <a:lnTo>
                    <a:pt x="9297141" y="4315680"/>
                  </a:lnTo>
                  <a:lnTo>
                    <a:pt x="9262844" y="4346410"/>
                  </a:lnTo>
                  <a:lnTo>
                    <a:pt x="9225315" y="4373279"/>
                  </a:lnTo>
                  <a:lnTo>
                    <a:pt x="9184869" y="4395970"/>
                  </a:lnTo>
                  <a:lnTo>
                    <a:pt x="9163336" y="4405074"/>
                  </a:lnTo>
                  <a:close/>
                </a:path>
                <a:path w="9420225" h="4438650">
                  <a:moveTo>
                    <a:pt x="8899455" y="4324494"/>
                  </a:moveTo>
                  <a:lnTo>
                    <a:pt x="423302" y="4324494"/>
                  </a:lnTo>
                  <a:lnTo>
                    <a:pt x="376636" y="4322028"/>
                  </a:lnTo>
                  <a:lnTo>
                    <a:pt x="332174" y="4314841"/>
                  </a:lnTo>
                  <a:lnTo>
                    <a:pt x="289603" y="4303246"/>
                  </a:lnTo>
                  <a:lnTo>
                    <a:pt x="248606" y="4287561"/>
                  </a:lnTo>
                  <a:lnTo>
                    <a:pt x="369814" y="4287561"/>
                  </a:lnTo>
                  <a:lnTo>
                    <a:pt x="371819" y="4287937"/>
                  </a:lnTo>
                  <a:lnTo>
                    <a:pt x="419943" y="4290918"/>
                  </a:lnTo>
                  <a:lnTo>
                    <a:pt x="9062550" y="4290918"/>
                  </a:lnTo>
                  <a:lnTo>
                    <a:pt x="9041037" y="4300013"/>
                  </a:lnTo>
                  <a:lnTo>
                    <a:pt x="8995706" y="4313403"/>
                  </a:lnTo>
                  <a:lnTo>
                    <a:pt x="8948407" y="4321668"/>
                  </a:lnTo>
                  <a:lnTo>
                    <a:pt x="8899455" y="4324494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3562" rIns="0" bIns="0" rtlCol="0">
            <a:spAutoFit/>
          </a:bodyPr>
          <a:lstStyle/>
          <a:p>
            <a:pPr marL="1283970" marR="5080">
              <a:lnSpc>
                <a:spcPct val="78700"/>
              </a:lnSpc>
              <a:spcBef>
                <a:spcPts val="3000"/>
              </a:spcBef>
            </a:pPr>
            <a:r>
              <a:rPr i="1" spc="85" dirty="0"/>
              <a:t>A</a:t>
            </a:r>
            <a:r>
              <a:rPr i="1" spc="-2080" dirty="0"/>
              <a:t> </a:t>
            </a:r>
            <a:r>
              <a:rPr i="1" spc="-910" dirty="0"/>
              <a:t>M</a:t>
            </a:r>
            <a:r>
              <a:rPr i="1" spc="-930" dirty="0"/>
              <a:t>E</a:t>
            </a:r>
            <a:r>
              <a:rPr i="1" spc="-919" dirty="0"/>
              <a:t>D</a:t>
            </a:r>
            <a:r>
              <a:rPr i="1" spc="-944" dirty="0"/>
              <a:t>HU</a:t>
            </a:r>
            <a:r>
              <a:rPr i="1" spc="-160" dirty="0"/>
              <a:t>B</a:t>
            </a:r>
            <a:r>
              <a:rPr spc="-805" dirty="0"/>
              <a:t> </a:t>
            </a:r>
            <a:r>
              <a:rPr spc="-1010" dirty="0"/>
              <a:t>A</a:t>
            </a:r>
            <a:r>
              <a:rPr spc="-1065" dirty="0"/>
              <a:t>GR</a:t>
            </a:r>
            <a:r>
              <a:rPr spc="-1010" dirty="0"/>
              <a:t>A</a:t>
            </a:r>
            <a:r>
              <a:rPr spc="-1025" dirty="0"/>
              <a:t>D</a:t>
            </a:r>
            <a:r>
              <a:rPr spc="-1035" dirty="0"/>
              <a:t>E</a:t>
            </a:r>
            <a:r>
              <a:rPr spc="-1010" dirty="0"/>
              <a:t>C</a:t>
            </a:r>
            <a:r>
              <a:rPr spc="-1035" dirty="0"/>
              <a:t>E</a:t>
            </a:r>
            <a:r>
              <a:rPr spc="-265" dirty="0"/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E713A-D9BA-447A-A535-0DAE7BE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571500"/>
            <a:ext cx="9737725" cy="738664"/>
          </a:xfrm>
        </p:spPr>
        <p:txBody>
          <a:bodyPr/>
          <a:lstStyle/>
          <a:p>
            <a:r>
              <a:rPr lang="pt-BR" sz="4800" dirty="0"/>
              <a:t>Epidemiologia – Mundo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53ED9-6D18-4766-9F7B-D058B079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2800" dirty="0"/>
              <a:t>Pneumonia corresponde a cerca de metade dos casos, seguidos por infecção intra-abdominal e infecção urinária</a:t>
            </a:r>
          </a:p>
          <a:p>
            <a:pPr lvl="2"/>
            <a:r>
              <a:rPr lang="pt-BR" sz="2800" dirty="0"/>
              <a:t>Não esquecer: Infecções relacionadas à cateteres vasculares, abscessos de partes moles, meningites, endocardites...</a:t>
            </a:r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Nem sempre é possível identificar o agente</a:t>
            </a:r>
          </a:p>
          <a:p>
            <a:pPr lvl="2"/>
            <a:r>
              <a:rPr lang="pt-BR" sz="2800" dirty="0"/>
              <a:t>Hemoculturas são positivas em cerca de 30% dos casos</a:t>
            </a:r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Pacientes com germes multirresistentes muitas vazes trazem consigo outros determinantes de  mau prognóstico</a:t>
            </a:r>
          </a:p>
          <a:p>
            <a:pPr lvl="1"/>
            <a:endParaRPr lang="pt-BR" sz="2800" dirty="0"/>
          </a:p>
          <a:p>
            <a:pPr lvl="1"/>
            <a:r>
              <a:rPr lang="pt-BR" sz="2800" dirty="0"/>
              <a:t>Custo elevado</a:t>
            </a:r>
          </a:p>
          <a:p>
            <a:pPr lvl="2"/>
            <a:r>
              <a:rPr lang="pt-BR" sz="2800" dirty="0"/>
              <a:t>US$ 38 mil para cada caso de sepse nos EUA e entre US$ 26 mil e US$ 32 mil na Europa</a:t>
            </a:r>
          </a:p>
          <a:p>
            <a:pPr lvl="2"/>
            <a:r>
              <a:rPr lang="pt-BR" sz="2800" dirty="0"/>
              <a:t>COSTS 2013 – Brasil: US$ 10.595, com gasto diário médio de US$ 1.028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BD793A-2810-248B-C2AF-83453E3F7C02}"/>
              </a:ext>
            </a:extLst>
          </p:cNvPr>
          <p:cNvSpPr txBox="1"/>
          <p:nvPr/>
        </p:nvSpPr>
        <p:spPr>
          <a:xfrm>
            <a:off x="9144000" y="97022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Instituto Latino-Americano de Sepse Sepse: um problema de saúde pública / Instituto Latino-Americano de Sepse. Brasília: CFM, 2015.</a:t>
            </a:r>
          </a:p>
        </p:txBody>
      </p:sp>
    </p:spTree>
    <p:extLst>
      <p:ext uri="{BB962C8B-B14F-4D97-AF65-F5344CB8AC3E}">
        <p14:creationId xmlns:p14="http://schemas.microsoft.com/office/powerpoint/2010/main" val="147176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746E6-1A5A-5782-4E3C-F2366DFA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"/>
            <a:ext cx="9737725" cy="923330"/>
          </a:xfrm>
        </p:spPr>
        <p:txBody>
          <a:bodyPr/>
          <a:lstStyle/>
          <a:p>
            <a:r>
              <a:rPr lang="pt-BR" sz="6000" dirty="0"/>
              <a:t>Triagem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D3B777-4C85-ED87-A0E7-D01F4A306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9618702"/>
            <a:ext cx="16459200" cy="553998"/>
          </a:xfrm>
        </p:spPr>
        <p:txBody>
          <a:bodyPr/>
          <a:lstStyle/>
          <a:p>
            <a:pPr algn="l"/>
            <a:r>
              <a:rPr lang="pt-BR" sz="1800" b="0" i="0" u="none" strike="noStrike" baseline="0" dirty="0">
                <a:latin typeface="Times-Roman"/>
              </a:rPr>
              <a:t>ARTIGO ESPECIAL ONLINE</a:t>
            </a:r>
          </a:p>
          <a:p>
            <a:pPr algn="l"/>
            <a:r>
              <a:rPr lang="pt-BR" sz="1800" b="1" i="0" u="none" strike="noStrike" baseline="0" dirty="0">
                <a:latin typeface="Times-Bold"/>
              </a:rPr>
              <a:t>Campanha de Sobrevivência à Sepse:    Diretrizes Internacionais para o Manejo da   Sepse e Choque Séptico 2021 </a:t>
            </a:r>
            <a:r>
              <a:rPr lang="pt-BR" sz="1800" b="0" i="0" u="none" strike="noStrike" baseline="0" dirty="0" err="1">
                <a:latin typeface="Helvetica" panose="020B0604020202020204" pitchFamily="34" charset="0"/>
              </a:rPr>
              <a:t>November</a:t>
            </a:r>
            <a:r>
              <a:rPr lang="pt-BR" sz="1800" b="0" i="0" u="none" strike="noStrike" baseline="0" dirty="0">
                <a:latin typeface="Helvetica" panose="020B0604020202020204" pitchFamily="34" charset="0"/>
              </a:rPr>
              <a:t> 2021 • Volume 49 • </a:t>
            </a:r>
            <a:r>
              <a:rPr lang="pt-BR" sz="1800" b="0" i="0" u="none" strike="noStrike" baseline="0" dirty="0" err="1">
                <a:latin typeface="Helvetica" panose="020B0604020202020204" pitchFamily="34" charset="0"/>
              </a:rPr>
              <a:t>Number</a:t>
            </a:r>
            <a:r>
              <a:rPr lang="pt-BR" sz="1800" b="0" i="0" u="none" strike="noStrike" baseline="0" dirty="0">
                <a:latin typeface="Helvetica" panose="020B0604020202020204" pitchFamily="34" charset="0"/>
              </a:rPr>
              <a:t> 11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433A83D-C4C6-C7B1-810E-06407A40E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" t="29259" r="7084" b="41112"/>
          <a:stretch/>
        </p:blipFill>
        <p:spPr>
          <a:xfrm>
            <a:off x="914400" y="6910627"/>
            <a:ext cx="16306800" cy="304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29FFBEE-AB9C-0688-511B-FA80845B9FD3}"/>
              </a:ext>
            </a:extLst>
          </p:cNvPr>
          <p:cNvSpPr/>
          <p:nvPr/>
        </p:nvSpPr>
        <p:spPr>
          <a:xfrm>
            <a:off x="1034143" y="1309817"/>
            <a:ext cx="6357257" cy="3827612"/>
          </a:xfrm>
          <a:prstGeom prst="rect">
            <a:avLst/>
          </a:prstGeom>
          <a:solidFill>
            <a:srgbClr val="A6B727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D8272EF-953B-C438-562E-30AE18D3940D}"/>
              </a:ext>
            </a:extLst>
          </p:cNvPr>
          <p:cNvSpPr txBox="1">
            <a:spLocks/>
          </p:cNvSpPr>
          <p:nvPr/>
        </p:nvSpPr>
        <p:spPr>
          <a:xfrm>
            <a:off x="914400" y="800530"/>
            <a:ext cx="7736681" cy="5072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b="1" kern="1200">
                <a:solidFill>
                  <a:srgbClr val="418AB3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18A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SÍNDROME DA RESPOSTA INFLAMATÓRIA SISTÊMICA</a:t>
            </a:r>
          </a:p>
        </p:txBody>
      </p:sp>
      <p:sp>
        <p:nvSpPr>
          <p:cNvPr id="12" name="Espaço Reservado para Conteúdo 6">
            <a:extLst>
              <a:ext uri="{FF2B5EF4-FFF2-40B4-BE49-F238E27FC236}">
                <a16:creationId xmlns:a16="http://schemas.microsoft.com/office/drawing/2014/main" id="{A6948B7A-8306-A878-E1FD-FA32E88636CD}"/>
              </a:ext>
            </a:extLst>
          </p:cNvPr>
          <p:cNvSpPr txBox="1">
            <a:spLocks/>
          </p:cNvSpPr>
          <p:nvPr/>
        </p:nvSpPr>
        <p:spPr>
          <a:xfrm>
            <a:off x="1072242" y="1382296"/>
            <a:ext cx="6085115" cy="3766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Calibri" panose="020F0502020204030204" pitchFamily="34" charset="0"/>
              <a:buChar char="­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­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Leucócitos &gt; 12.000/mm</a:t>
            </a:r>
            <a:r>
              <a:rPr kumimoji="0" lang="pt-BR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 &lt; 4.000/mm</a:t>
            </a:r>
            <a:r>
              <a:rPr kumimoji="0" lang="pt-BR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 &gt; 10% de formas jovens (bastonetes);</a:t>
            </a: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­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FC &gt; 90 bpm;</a:t>
            </a: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­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&gt; 38 °C ou &lt; 36 °C;</a:t>
            </a:r>
          </a:p>
          <a:p>
            <a:pPr marL="342900" marR="0" lvl="0" indent="-34290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­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 &gt; 20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irpm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 PaCO2 &lt; 32 mmHg.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D9E560-F04B-745C-7216-AD7D454F3596}"/>
              </a:ext>
            </a:extLst>
          </p:cNvPr>
          <p:cNvSpPr txBox="1"/>
          <p:nvPr/>
        </p:nvSpPr>
        <p:spPr>
          <a:xfrm>
            <a:off x="1066799" y="5351502"/>
            <a:ext cx="6585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rtl="0"/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Bone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R. C.;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Balk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R. A.; Cerra, F. B.; et al.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Definitions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Sepsis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Organ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Failure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Guidelines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Use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Innovative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Therapies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Sepsis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ACCP/SCCM Consensus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Conference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Committee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American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College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Chest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Physicians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/Society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Critical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Care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Medicine. </a:t>
            </a:r>
            <a:r>
              <a:rPr lang="pt-BR" sz="1600" i="1" kern="1200" dirty="0" err="1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Chest</a:t>
            </a:r>
            <a:r>
              <a:rPr lang="pt-BR" sz="1600" i="1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16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1992; 101(6): 1644–1655 </a:t>
            </a:r>
          </a:p>
          <a:p>
            <a:pPr algn="l" defTabSz="457200" rtl="0"/>
            <a:endParaRPr lang="pt-BR" sz="1600" kern="1200" dirty="0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D5C79B-2282-DDE5-8C49-AABFC6B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09" y="114301"/>
            <a:ext cx="10819690" cy="68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5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6014D3-2222-914A-77DE-B647BE8F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9" r="1" b="6112"/>
          <a:stretch/>
        </p:blipFill>
        <p:spPr>
          <a:xfrm>
            <a:off x="914400" y="101600"/>
            <a:ext cx="17191038" cy="1008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299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01FAA-AF27-2FB0-DA8C-2FFE77D7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8254"/>
            <a:ext cx="9737725" cy="1107996"/>
          </a:xfrm>
        </p:spPr>
        <p:txBody>
          <a:bodyPr/>
          <a:lstStyle/>
          <a:p>
            <a:r>
              <a:rPr lang="pt-BR" sz="7200" dirty="0"/>
              <a:t>MEWS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2EEE38-4A2E-FB5C-74F1-F6F1AAE0D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7165200"/>
            <a:ext cx="16459200" cy="199023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B81675-AA9A-81A2-C209-B991746D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3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2418</Words>
  <Application>Microsoft Office PowerPoint</Application>
  <PresentationFormat>Personalizar</PresentationFormat>
  <Paragraphs>276</Paragraphs>
  <Slides>50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63" baseType="lpstr">
      <vt:lpstr>Arial</vt:lpstr>
      <vt:lpstr>BlinkMacSystemFont</vt:lpstr>
      <vt:lpstr>Calibri</vt:lpstr>
      <vt:lpstr>DM Sans</vt:lpstr>
      <vt:lpstr>Helvetica</vt:lpstr>
      <vt:lpstr>Helvetica-Bold</vt:lpstr>
      <vt:lpstr>Helvetica-Oblique</vt:lpstr>
      <vt:lpstr>Segoe UI</vt:lpstr>
      <vt:lpstr>Times-Bold</vt:lpstr>
      <vt:lpstr>Times-Roman</vt:lpstr>
      <vt:lpstr>Verdana</vt:lpstr>
      <vt:lpstr>Wingdings</vt:lpstr>
      <vt:lpstr>Office Theme</vt:lpstr>
      <vt:lpstr>CURSO PARA ACADÊMICOS 2022</vt:lpstr>
      <vt:lpstr>Sepse 2021</vt:lpstr>
      <vt:lpstr>Definição de Sepse atualizada</vt:lpstr>
      <vt:lpstr>Apresentação do PowerPoint</vt:lpstr>
      <vt:lpstr>fisiopatologia</vt:lpstr>
      <vt:lpstr>Epidemiologia – Mundo</vt:lpstr>
      <vt:lpstr>Triagem</vt:lpstr>
      <vt:lpstr>Apresentação do PowerPoint</vt:lpstr>
      <vt:lpstr>MEWS</vt:lpstr>
      <vt:lpstr>Epidemiologia – Brasil</vt:lpstr>
      <vt:lpstr>Apresentação do PowerPoint</vt:lpstr>
      <vt:lpstr>Epidemiologia – Brasil</vt:lpstr>
      <vt:lpstr>Cuidados iniciais na sepse e choque séptico</vt:lpstr>
      <vt:lpstr>Fluido terapia</vt:lpstr>
      <vt:lpstr>Manifestação  Clínica</vt:lpstr>
      <vt:lpstr>Fisiopatologia</vt:lpstr>
      <vt:lpstr>PACOTE DA PRIMEIRA HORA </vt:lpstr>
      <vt:lpstr>Apresentação do PowerPoint</vt:lpstr>
      <vt:lpstr>Apresentação do PowerPoint</vt:lpstr>
      <vt:lpstr>Definição</vt:lpstr>
      <vt:lpstr>Apresentação do PowerPoint</vt:lpstr>
      <vt:lpstr>Apresentação do PowerPoint</vt:lpstr>
      <vt:lpstr>Apresentação do PowerPoint</vt:lpstr>
      <vt:lpstr>Apresentação do PowerPoint</vt:lpstr>
      <vt:lpstr>Marcadores de perfusão tecidual </vt:lpstr>
      <vt:lpstr>Marcadores de perfusão tecidual </vt:lpstr>
      <vt:lpstr>COLETAR CULTURAS </vt:lpstr>
      <vt:lpstr>Terapia antimicrobiana na sepse </vt:lpstr>
      <vt:lpstr>Antibioticoterapia</vt:lpstr>
      <vt:lpstr>Indicação de reposição</vt:lpstr>
      <vt:lpstr>Choque Séptico</vt:lpstr>
      <vt:lpstr>Apresentação do PowerPoint</vt:lpstr>
      <vt:lpstr>Fases de reposição volêmica </vt:lpstr>
      <vt:lpstr>Ressuscitação inicial na sepse</vt:lpstr>
      <vt:lpstr>Apresentação do PowerPoint</vt:lpstr>
      <vt:lpstr>Apresentação do PowerPoint</vt:lpstr>
      <vt:lpstr>HEMODINÂMICA</vt:lpstr>
      <vt:lpstr>Apresentação do PowerPoint</vt:lpstr>
      <vt:lpstr>TERAPIAS ADICIONAIS</vt:lpstr>
      <vt:lpstr>TERAPIAS ADICIONAIS</vt:lpstr>
      <vt:lpstr>Anamnese</vt:lpstr>
      <vt:lpstr>Sinais Vitais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Prescrição</vt:lpstr>
      <vt:lpstr>A MEDHUB AGRADECE!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PARA ACADÊMICOS 2022</dc:title>
  <cp:lastModifiedBy>andre</cp:lastModifiedBy>
  <cp:revision>8</cp:revision>
  <dcterms:created xsi:type="dcterms:W3CDTF">2022-06-27T14:07:25Z</dcterms:created>
  <dcterms:modified xsi:type="dcterms:W3CDTF">2022-07-31T21:04:26Z</dcterms:modified>
</cp:coreProperties>
</file>